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9" r:id="rId2"/>
    <p:sldId id="260" r:id="rId3"/>
    <p:sldId id="264" r:id="rId4"/>
    <p:sldId id="267" r:id="rId5"/>
    <p:sldId id="271" r:id="rId6"/>
    <p:sldId id="272" r:id="rId7"/>
    <p:sldId id="273" r:id="rId8"/>
    <p:sldId id="274" r:id="rId9"/>
    <p:sldId id="276" r:id="rId10"/>
    <p:sldId id="277" r:id="rId11"/>
    <p:sldId id="278" r:id="rId12"/>
    <p:sldId id="279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66FF"/>
    <a:srgbClr val="CCFF33"/>
    <a:srgbClr val="6666FF"/>
    <a:srgbClr val="FFFF00"/>
    <a:srgbClr val="99FF99"/>
    <a:srgbClr val="CC66FF"/>
    <a:srgbClr val="33CC33"/>
    <a:srgbClr val="FF505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28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'G Víctima'!$K$89</c:f>
              <c:strCache>
                <c:ptCount val="1"/>
                <c:pt idx="0">
                  <c:v>Mujer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 Víctima'!$J$90:$J$96</c:f>
              <c:strCache>
                <c:ptCount val="7"/>
                <c:pt idx="0">
                  <c:v>0 a 13</c:v>
                </c:pt>
                <c:pt idx="1">
                  <c:v>14 a 19</c:v>
                </c:pt>
                <c:pt idx="2">
                  <c:v>20 a 29</c:v>
                </c:pt>
                <c:pt idx="3">
                  <c:v>30 a 39</c:v>
                </c:pt>
                <c:pt idx="4">
                  <c:v>40 a 49</c:v>
                </c:pt>
                <c:pt idx="5">
                  <c:v>50 a 59</c:v>
                </c:pt>
                <c:pt idx="6">
                  <c:v>60 o más</c:v>
                </c:pt>
              </c:strCache>
            </c:strRef>
          </c:cat>
          <c:val>
            <c:numRef>
              <c:f>'G Víctima'!$K$90:$K$96</c:f>
              <c:numCache>
                <c:formatCode>0.0</c:formatCode>
                <c:ptCount val="7"/>
                <c:pt idx="0">
                  <c:v>3.1391488077271359</c:v>
                </c:pt>
                <c:pt idx="1">
                  <c:v>7.1234530636884994</c:v>
                </c:pt>
                <c:pt idx="2">
                  <c:v>25.203742831270752</c:v>
                </c:pt>
                <c:pt idx="3">
                  <c:v>20.857229097494717</c:v>
                </c:pt>
                <c:pt idx="4">
                  <c:v>11.349230304859644</c:v>
                </c:pt>
                <c:pt idx="5">
                  <c:v>5.7349833987322674</c:v>
                </c:pt>
                <c:pt idx="6">
                  <c:v>4.3465137337760344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086-4FAE-90B1-F0BEE9A48E29}"/>
            </c:ext>
          </c:extLst>
        </c:ser>
        <c:ser>
          <c:idx val="1"/>
          <c:order val="1"/>
          <c:tx>
            <c:strRef>
              <c:f>'G Víctima'!$L$89</c:f>
              <c:strCache>
                <c:ptCount val="1"/>
                <c:pt idx="0">
                  <c:v>Varón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-3.5514570112698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086-4FAE-90B1-F0BEE9A48E29}"/>
                </c:ext>
              </c:extLst>
            </c:dLbl>
            <c:dLbl>
              <c:idx val="5"/>
              <c:layout>
                <c:manualLayout>
                  <c:x val="0"/>
                  <c:y val="-4.62962962962963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086-4FAE-90B1-F0BEE9A48E29}"/>
                </c:ext>
              </c:extLst>
            </c:dLbl>
            <c:dLbl>
              <c:idx val="6"/>
              <c:layout>
                <c:manualLayout>
                  <c:x val="-2.0370135052831988E-16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086-4FAE-90B1-F0BEE9A48E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 Víctima'!$J$90:$J$96</c:f>
              <c:strCache>
                <c:ptCount val="7"/>
                <c:pt idx="0">
                  <c:v>0 a 13</c:v>
                </c:pt>
                <c:pt idx="1">
                  <c:v>14 a 19</c:v>
                </c:pt>
                <c:pt idx="2">
                  <c:v>20 a 29</c:v>
                </c:pt>
                <c:pt idx="3">
                  <c:v>30 a 39</c:v>
                </c:pt>
                <c:pt idx="4">
                  <c:v>40 a 49</c:v>
                </c:pt>
                <c:pt idx="5">
                  <c:v>50 a 59</c:v>
                </c:pt>
                <c:pt idx="6">
                  <c:v>60 o más</c:v>
                </c:pt>
              </c:strCache>
            </c:strRef>
          </c:cat>
          <c:val>
            <c:numRef>
              <c:f>'G Víctima'!$L$90:$L$96</c:f>
              <c:numCache>
                <c:formatCode>0.0</c:formatCode>
                <c:ptCount val="7"/>
                <c:pt idx="0">
                  <c:v>2.6863869604587984</c:v>
                </c:pt>
                <c:pt idx="1">
                  <c:v>1.0866284334440086</c:v>
                </c:pt>
                <c:pt idx="2">
                  <c:v>5.1614850588590402</c:v>
                </c:pt>
                <c:pt idx="3">
                  <c:v>5.2218533051614848</c:v>
                </c:pt>
                <c:pt idx="4">
                  <c:v>3.6220947781466952</c:v>
                </c:pt>
                <c:pt idx="5">
                  <c:v>1.8412315122245699</c:v>
                </c:pt>
                <c:pt idx="6">
                  <c:v>2.6260187141563538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086-4FAE-90B1-F0BEE9A48E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04734720"/>
        <c:axId val="104736256"/>
      </c:barChart>
      <c:catAx>
        <c:axId val="104734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04736256"/>
        <c:crosses val="autoZero"/>
        <c:auto val="1"/>
        <c:lblAlgn val="ctr"/>
        <c:lblOffset val="100"/>
        <c:noMultiLvlLbl val="0"/>
      </c:catAx>
      <c:valAx>
        <c:axId val="104736256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04734720"/>
        <c:crosses val="autoZero"/>
        <c:crossBetween val="between"/>
      </c:valAx>
      <c:spPr>
        <a:solidFill>
          <a:srgbClr val="E3D7E9"/>
        </a:soli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rgbClr val="F6F2F8"/>
    </a:solidFill>
    <a:ln>
      <a:noFill/>
    </a:ln>
    <a:effectLst/>
  </c:spPr>
  <c:txPr>
    <a:bodyPr/>
    <a:lstStyle/>
    <a:p>
      <a:pPr>
        <a:defRPr/>
      </a:pPr>
      <a:endParaRPr lang="es-A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473090145058656E-2"/>
          <c:y val="0.11606590842811315"/>
          <c:w val="0.77266656585626303"/>
          <c:h val="0.64097499164376803"/>
        </c:manualLayout>
      </c:layout>
      <c:ofPieChart>
        <c:ofPieType val="bar"/>
        <c:varyColors val="1"/>
        <c:ser>
          <c:idx val="0"/>
          <c:order val="0"/>
          <c:explosion val="2"/>
          <c:dPt>
            <c:idx val="0"/>
            <c:bubble3D val="0"/>
            <c:spPr>
              <a:solidFill>
                <a:srgbClr val="33CC3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D46-45CA-9F47-9DD1B270F4C4}"/>
              </c:ext>
            </c:extLst>
          </c:dPt>
          <c:dPt>
            <c:idx val="1"/>
            <c:bubble3D val="0"/>
            <c:spPr>
              <a:solidFill>
                <a:srgbClr val="FFCC6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D46-45CA-9F47-9DD1B270F4C4}"/>
              </c:ext>
            </c:extLst>
          </c:dPt>
          <c:dPt>
            <c:idx val="2"/>
            <c:bubble3D val="0"/>
            <c:spPr>
              <a:solidFill>
                <a:srgbClr val="00FFFF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D46-45CA-9F47-9DD1B270F4C4}"/>
              </c:ext>
            </c:extLst>
          </c:dPt>
          <c:dPt>
            <c:idx val="3"/>
            <c:bubble3D val="0"/>
            <c:spPr>
              <a:solidFill>
                <a:srgbClr val="FF00FF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D46-45CA-9F47-9DD1B270F4C4}"/>
              </c:ext>
            </c:extLst>
          </c:dPt>
          <c:dPt>
            <c:idx val="4"/>
            <c:bubble3D val="0"/>
            <c:spPr>
              <a:solidFill>
                <a:srgbClr val="0066FF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D46-45CA-9F47-9DD1B270F4C4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D46-45CA-9F47-9DD1B270F4C4}"/>
              </c:ext>
            </c:extLst>
          </c:dPt>
          <c:dPt>
            <c:idx val="6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1D46-45CA-9F47-9DD1B270F4C4}"/>
              </c:ext>
            </c:extLst>
          </c:dPt>
          <c:dPt>
            <c:idx val="7"/>
            <c:bubble3D val="0"/>
            <c:spPr>
              <a:solidFill>
                <a:srgbClr val="CC66FF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1D46-45CA-9F47-9DD1B270F4C4}"/>
              </c:ext>
            </c:extLst>
          </c:dPt>
          <c:dLbls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0.5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1D46-45CA-9F47-9DD1B270F4C4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0.5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1D46-45CA-9F47-9DD1B270F4C4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4.5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1D46-45CA-9F47-9DD1B270F4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Helvetica LT Std" panose="020B0504020202020204" pitchFamily="34" charset="0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 Víctima'!$A$63:$A$69</c:f>
              <c:strCache>
                <c:ptCount val="7"/>
                <c:pt idx="0">
                  <c:v>Pareja</c:v>
                </c:pt>
                <c:pt idx="1">
                  <c:v>Familiar</c:v>
                </c:pt>
                <c:pt idx="2">
                  <c:v>Ex pareja</c:v>
                </c:pt>
                <c:pt idx="3">
                  <c:v>Otra relación</c:v>
                </c:pt>
                <c:pt idx="4">
                  <c:v>Amigo</c:v>
                </c:pt>
                <c:pt idx="5">
                  <c:v>Sin relación</c:v>
                </c:pt>
                <c:pt idx="6">
                  <c:v>Vecino</c:v>
                </c:pt>
              </c:strCache>
            </c:strRef>
          </c:cat>
          <c:val>
            <c:numRef>
              <c:f>'G Víctima'!$B$63:$B$69</c:f>
              <c:numCache>
                <c:formatCode>0.0</c:formatCode>
                <c:ptCount val="7"/>
                <c:pt idx="0">
                  <c:v>30.128992628992631</c:v>
                </c:pt>
                <c:pt idx="1">
                  <c:v>28.255528255528255</c:v>
                </c:pt>
                <c:pt idx="2">
                  <c:v>37.131449631449634</c:v>
                </c:pt>
                <c:pt idx="3">
                  <c:v>2.64127764127764</c:v>
                </c:pt>
                <c:pt idx="4">
                  <c:v>0.92137592137592139</c:v>
                </c:pt>
                <c:pt idx="5">
                  <c:v>0.42997542997542998</c:v>
                </c:pt>
                <c:pt idx="6">
                  <c:v>0.39926289926289926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1D46-45CA-9F47-9DD1B270F4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4"/>
        <c:secondPieSize val="75"/>
        <c:serLines>
          <c:spPr>
            <a:ln w="635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180954052235967"/>
          <c:y val="0.28811136455480935"/>
          <c:w val="0.12709466283587134"/>
          <c:h val="0.327988057535336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Helvetica LT Std" panose="020B0504020202020204" pitchFamily="34" charset="0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 sz="800">
          <a:solidFill>
            <a:schemeClr val="tx1"/>
          </a:solidFill>
          <a:latin typeface="Helvetica" pitchFamily="2" charset="0"/>
        </a:defRPr>
      </a:pPr>
      <a:endParaRPr lang="es-A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ofPieChart>
        <c:ofPieType val="bar"/>
        <c:varyColors val="1"/>
        <c:ser>
          <c:idx val="0"/>
          <c:order val="0"/>
          <c:tx>
            <c:strRef>
              <c:f>'G Violencia 1'!$B$2</c:f>
              <c:strCache>
                <c:ptCount val="1"/>
                <c:pt idx="0">
                  <c:v>Tipo de violencia</c:v>
                </c:pt>
              </c:strCache>
            </c:strRef>
          </c:tx>
          <c:dPt>
            <c:idx val="0"/>
            <c:bubble3D val="0"/>
            <c:spPr>
              <a:solidFill>
                <a:srgbClr val="00FFFF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F7E-4687-8E30-1C9BB304A461}"/>
              </c:ext>
            </c:extLst>
          </c:dPt>
          <c:dPt>
            <c:idx val="1"/>
            <c:bubble3D val="0"/>
            <c:spPr>
              <a:solidFill>
                <a:srgbClr val="CCFF33"/>
              </a:solidFill>
              <a:ln w="9525" cap="flat" cmpd="sng" algn="ctr">
                <a:solidFill>
                  <a:srgbClr val="92D050"/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F7E-4687-8E30-1C9BB304A461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 cap="flat" cmpd="sng" algn="ctr">
                <a:solidFill>
                  <a:schemeClr val="bg1"/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F7E-4687-8E30-1C9BB304A461}"/>
              </c:ext>
            </c:extLst>
          </c:dPt>
          <c:dPt>
            <c:idx val="3"/>
            <c:bubble3D val="0"/>
            <c:spPr>
              <a:solidFill>
                <a:srgbClr val="CC66FF"/>
              </a:solidFill>
              <a:ln w="19050" cap="flat" cmpd="sng" algn="ctr">
                <a:solidFill>
                  <a:schemeClr val="bg1"/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F7E-4687-8E30-1C9BB304A461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  <a:ln w="19050" cap="flat" cmpd="sng" algn="ctr">
                <a:solidFill>
                  <a:schemeClr val="bg1"/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F7E-4687-8E30-1C9BB304A461}"/>
              </c:ext>
            </c:extLst>
          </c:dPt>
          <c:dPt>
            <c:idx val="5"/>
            <c:bubble3D val="0"/>
            <c:spPr>
              <a:solidFill>
                <a:srgbClr val="7030A0"/>
              </a:solidFill>
              <a:ln w="19050" cap="flat" cmpd="sng" algn="ctr">
                <a:solidFill>
                  <a:schemeClr val="bg1"/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F7E-4687-8E30-1C9BB304A461}"/>
              </c:ext>
            </c:extLst>
          </c:dPt>
          <c:dPt>
            <c:idx val="6"/>
            <c:bubble3D val="0"/>
            <c:spPr>
              <a:solidFill>
                <a:srgbClr val="FFCC00"/>
              </a:solidFill>
              <a:ln w="9525" cap="flat" cmpd="sng" algn="ctr">
                <a:solidFill>
                  <a:schemeClr val="accent2"/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F7E-4687-8E30-1C9BB304A461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600" b="0" i="0" u="none" strike="noStrike" kern="1200" baseline="0">
                        <a:solidFill>
                          <a:sysClr val="windowText" lastClr="000000"/>
                        </a:solidFill>
                        <a:latin typeface="Helvetica LT Std" panose="020B0504020202020204" pitchFamily="34" charset="0"/>
                        <a:ea typeface="+mn-ea"/>
                        <a:cs typeface="+mn-cs"/>
                      </a:defRPr>
                    </a:pPr>
                    <a:r>
                      <a:rPr lang="en-US" sz="1600"/>
                      <a:t>52,7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F7E-4687-8E30-1C9BB304A461}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600" b="0" i="0" u="none" strike="noStrike" kern="1200" baseline="0">
                        <a:solidFill>
                          <a:sysClr val="windowText" lastClr="000000"/>
                        </a:solidFill>
                        <a:latin typeface="Helvetica LT Std" panose="020B0504020202020204" pitchFamily="34" charset="0"/>
                        <a:ea typeface="+mn-ea"/>
                        <a:cs typeface="+mn-cs"/>
                      </a:defRPr>
                    </a:pPr>
                    <a:r>
                      <a:rPr lang="en-US" sz="1600"/>
                      <a:t>31,4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F7E-4687-8E30-1C9BB304A461}"/>
                </c:ext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600" b="0" i="0" u="none" strike="noStrike" kern="1200" baseline="0">
                        <a:solidFill>
                          <a:sysClr val="windowText" lastClr="000000"/>
                        </a:solidFill>
                        <a:latin typeface="Helvetica LT Std" panose="020B0504020202020204" pitchFamily="34" charset="0"/>
                        <a:ea typeface="+mn-ea"/>
                        <a:cs typeface="+mn-cs"/>
                      </a:defRPr>
                    </a:pPr>
                    <a:r>
                      <a:rPr lang="en-US" sz="1600"/>
                      <a:t>8,6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F7E-4687-8E30-1C9BB304A461}"/>
                </c:ext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600" b="0" i="0" u="none" strike="noStrike" kern="1200" baseline="0">
                        <a:solidFill>
                          <a:sysClr val="windowText" lastClr="000000"/>
                        </a:solidFill>
                        <a:latin typeface="Helvetica LT Std" panose="020B0504020202020204" pitchFamily="34" charset="0"/>
                        <a:ea typeface="+mn-ea"/>
                        <a:cs typeface="+mn-cs"/>
                      </a:defRPr>
                    </a:pPr>
                    <a:r>
                      <a:rPr lang="en-US" sz="1600"/>
                      <a:t>4,7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F7E-4687-8E30-1C9BB304A461}"/>
                </c:ext>
              </c:extLst>
            </c:dLbl>
            <c:dLbl>
              <c:idx val="4"/>
              <c:layout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600" b="0" i="0" u="none" strike="noStrike" kern="1200" baseline="0">
                        <a:solidFill>
                          <a:sysClr val="windowText" lastClr="000000"/>
                        </a:solidFill>
                        <a:latin typeface="Helvetica LT Std" panose="020B0504020202020204" pitchFamily="34" charset="0"/>
                        <a:ea typeface="+mn-ea"/>
                        <a:cs typeface="+mn-cs"/>
                      </a:defRPr>
                    </a:pPr>
                    <a:r>
                      <a:rPr lang="en-US" sz="1600"/>
                      <a:t>1,5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BF7E-4687-8E30-1C9BB304A461}"/>
                </c:ext>
              </c:extLst>
            </c:dLbl>
            <c:dLbl>
              <c:idx val="5"/>
              <c:layout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600" b="0" i="0" u="none" strike="noStrike" kern="1200" baseline="0">
                        <a:solidFill>
                          <a:sysClr val="windowText" lastClr="000000"/>
                        </a:solidFill>
                        <a:latin typeface="Helvetica LT Std" panose="020B0504020202020204" pitchFamily="34" charset="0"/>
                        <a:ea typeface="+mn-ea"/>
                        <a:cs typeface="+mn-cs"/>
                      </a:defRPr>
                    </a:pPr>
                    <a:r>
                      <a:rPr lang="en-US" sz="1600"/>
                      <a:t>1,1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BF7E-4687-8E30-1C9BB304A461}"/>
                </c:ext>
              </c:extLst>
            </c:dLbl>
            <c:dLbl>
              <c:idx val="6"/>
              <c:layout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600" b="0" i="0" u="none" strike="noStrike" kern="1200" baseline="0">
                        <a:solidFill>
                          <a:sysClr val="windowText" lastClr="000000"/>
                        </a:solidFill>
                        <a:latin typeface="Helvetica LT Std" panose="020B0504020202020204" pitchFamily="34" charset="0"/>
                        <a:ea typeface="+mn-ea"/>
                        <a:cs typeface="+mn-cs"/>
                      </a:defRPr>
                    </a:pPr>
                    <a:r>
                      <a:rPr lang="en-US" sz="1600"/>
                      <a:t>15,8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BF7E-4687-8E30-1C9BB304A4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Helvetica LT Std" panose="020B0504020202020204" pitchFamily="34" charset="0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 Violencia 1'!$A$3:$A$8</c:f>
              <c:strCache>
                <c:ptCount val="6"/>
                <c:pt idx="0">
                  <c:v>Psicológica</c:v>
                </c:pt>
                <c:pt idx="1">
                  <c:v>Física</c:v>
                </c:pt>
                <c:pt idx="2">
                  <c:v>Económica patrimonial</c:v>
                </c:pt>
                <c:pt idx="3">
                  <c:v>No definida</c:v>
                </c:pt>
                <c:pt idx="4">
                  <c:v>Sexual</c:v>
                </c:pt>
                <c:pt idx="5">
                  <c:v>Simbólica</c:v>
                </c:pt>
              </c:strCache>
            </c:strRef>
          </c:cat>
          <c:val>
            <c:numRef>
              <c:f>'G Violencia 1'!$B$3:$B$8</c:f>
              <c:numCache>
                <c:formatCode>#,##0.00</c:formatCode>
                <c:ptCount val="6"/>
                <c:pt idx="0">
                  <c:v>2706</c:v>
                </c:pt>
                <c:pt idx="1">
                  <c:v>1613</c:v>
                </c:pt>
                <c:pt idx="2" formatCode="General">
                  <c:v>440</c:v>
                </c:pt>
                <c:pt idx="3" formatCode="General">
                  <c:v>240</c:v>
                </c:pt>
                <c:pt idx="4" formatCode="General">
                  <c:v>75</c:v>
                </c:pt>
                <c:pt idx="5" formatCode="General">
                  <c:v>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BF7E-4687-8E30-1C9BB304A4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4"/>
        <c:secondPieSize val="75"/>
        <c:serLines>
          <c:spPr>
            <a:ln w="635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ysClr val="windowText" lastClr="000000"/>
              </a:solidFill>
              <a:latin typeface="Helvetica LT Std" panose="020B0504020202020204" pitchFamily="34" charset="0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 sz="800">
          <a:solidFill>
            <a:sysClr val="windowText" lastClr="000000"/>
          </a:solidFill>
          <a:latin typeface="Helvetica LT Std" panose="020B0504020202020204" pitchFamily="34" charset="0"/>
        </a:defRPr>
      </a:pPr>
      <a:endParaRPr lang="es-A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728277360128777"/>
          <c:y val="0.2746274892076313"/>
          <c:w val="0.20687645417551145"/>
          <c:h val="0.386775681689564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30" baseline="0">
              <a:solidFill>
                <a:schemeClr val="tx1"/>
              </a:solidFill>
              <a:latin typeface="Helvetica LT Std" panose="020B0504020202020204" pitchFamily="34" charset="0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A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'G Víctima'!$C$73</c:f>
              <c:strCache>
                <c:ptCount val="1"/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explosion val="4"/>
            <c:spPr>
              <a:solidFill>
                <a:srgbClr val="00FFFF"/>
              </a:solidFill>
              <a:ln w="19050" cap="flat" cmpd="sng" algn="ctr">
                <a:solidFill>
                  <a:schemeClr val="bg1"/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10B-46F0-90BA-0F1F50C12B8B}"/>
              </c:ext>
            </c:extLst>
          </c:dPt>
          <c:dPt>
            <c:idx val="1"/>
            <c:bubble3D val="0"/>
            <c:explosion val="2"/>
            <c:spPr>
              <a:solidFill>
                <a:srgbClr val="6666FF"/>
              </a:solidFill>
              <a:ln w="19050" cap="flat" cmpd="sng" algn="ctr">
                <a:solidFill>
                  <a:schemeClr val="bg1"/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10B-46F0-90BA-0F1F50C12B8B}"/>
              </c:ext>
            </c:extLst>
          </c:dPt>
          <c:dPt>
            <c:idx val="2"/>
            <c:bubble3D val="0"/>
            <c:explosion val="2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19050" cap="flat" cmpd="sng" algn="ctr">
                <a:solidFill>
                  <a:schemeClr val="bg1"/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10B-46F0-90BA-0F1F50C12B8B}"/>
              </c:ext>
            </c:extLst>
          </c:dPt>
          <c:dLbls>
            <c:dLbl>
              <c:idx val="0"/>
              <c:layout>
                <c:manualLayout>
                  <c:x val="-0.20157021249217474"/>
                  <c:y val="-1.4546771482344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10B-46F0-90BA-0F1F50C12B8B}"/>
                </c:ext>
              </c:extLst>
            </c:dLbl>
            <c:dLbl>
              <c:idx val="1"/>
              <c:layout>
                <c:manualLayout>
                  <c:x val="0.15358780075088185"/>
                  <c:y val="-0.143290631828246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10B-46F0-90BA-0F1F50C12B8B}"/>
                </c:ext>
              </c:extLst>
            </c:dLbl>
            <c:dLbl>
              <c:idx val="2"/>
              <c:layout>
                <c:manualLayout>
                  <c:x val="0.12359607185117796"/>
                  <c:y val="0.169636168410306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10B-46F0-90BA-0F1F50C12B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Helvetica" pitchFamily="2" charset="0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 Víctima'!$A$74:$A$76</c:f>
              <c:strCache>
                <c:ptCount val="3"/>
                <c:pt idx="0">
                  <c:v>Si</c:v>
                </c:pt>
                <c:pt idx="1">
                  <c:v>No</c:v>
                </c:pt>
                <c:pt idx="2">
                  <c:v>Ns/Nr</c:v>
                </c:pt>
              </c:strCache>
            </c:strRef>
          </c:cat>
          <c:val>
            <c:numRef>
              <c:f>'G Víctima'!$C$74:$C$76</c:f>
              <c:numCache>
                <c:formatCode>_-* #,##0.0_-;\-* #,##0.0_-;_-* "-"??_-;_-@_-</c:formatCode>
                <c:ptCount val="3"/>
                <c:pt idx="0" formatCode="0.0">
                  <c:v>49.748743718592962</c:v>
                </c:pt>
                <c:pt idx="1">
                  <c:v>27.2</c:v>
                </c:pt>
                <c:pt idx="2" formatCode="0.0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510B-46F0-90BA-0F1F50C12B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312388519426123"/>
          <c:y val="0.30997378784140739"/>
          <c:w val="0.19001257599666777"/>
          <c:h val="0.232760249796361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Helvetica" pitchFamily="2" charset="0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 sz="800">
          <a:solidFill>
            <a:schemeClr val="tx1"/>
          </a:solidFill>
          <a:latin typeface="Helvetica" pitchFamily="2" charset="0"/>
        </a:defRPr>
      </a:pPr>
      <a:endParaRPr lang="es-A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explosion val="2"/>
            <c:spPr>
              <a:solidFill>
                <a:srgbClr val="CCFF3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83B-44F8-9139-E228B1065F88}"/>
              </c:ext>
            </c:extLst>
          </c:dPt>
          <c:dPt>
            <c:idx val="1"/>
            <c:bubble3D val="0"/>
            <c:explosion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83B-44F8-9139-E228B1065F88}"/>
              </c:ext>
            </c:extLst>
          </c:dPt>
          <c:dPt>
            <c:idx val="2"/>
            <c:bubble3D val="0"/>
            <c:explosion val="3"/>
            <c:spPr>
              <a:solidFill>
                <a:srgbClr val="FF66FF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83B-44F8-9139-E228B1065F88}"/>
              </c:ext>
            </c:extLst>
          </c:dPt>
          <c:dPt>
            <c:idx val="3"/>
            <c:bubble3D val="0"/>
            <c:explosion val="3"/>
            <c:spPr>
              <a:solidFill>
                <a:srgbClr val="00FFFF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83B-44F8-9139-E228B1065F88}"/>
              </c:ext>
            </c:extLst>
          </c:dPt>
          <c:dPt>
            <c:idx val="4"/>
            <c:bubble3D val="0"/>
            <c:explosion val="3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83B-44F8-9139-E228B1065F8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s-A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Hoja1!$K$13:$K$17</c:f>
              <c:strCache>
                <c:ptCount val="5"/>
                <c:pt idx="0">
                  <c:v>Frecuente </c:v>
                </c:pt>
                <c:pt idx="1">
                  <c:v>Único</c:v>
                </c:pt>
                <c:pt idx="2">
                  <c:v>Contínuo</c:v>
                </c:pt>
                <c:pt idx="3">
                  <c:v>Esporádico</c:v>
                </c:pt>
                <c:pt idx="4">
                  <c:v>No informa</c:v>
                </c:pt>
              </c:strCache>
            </c:strRef>
          </c:cat>
          <c:val>
            <c:numRef>
              <c:f>Hoja1!$L$13:$L$17</c:f>
              <c:numCache>
                <c:formatCode>0.0%</c:formatCode>
                <c:ptCount val="5"/>
                <c:pt idx="0">
                  <c:v>0.45800000000000002</c:v>
                </c:pt>
                <c:pt idx="1">
                  <c:v>7.4999999999999997E-2</c:v>
                </c:pt>
                <c:pt idx="2">
                  <c:v>0.19600000000000001</c:v>
                </c:pt>
                <c:pt idx="3">
                  <c:v>0.255</c:v>
                </c:pt>
                <c:pt idx="4">
                  <c:v>1.6E-2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C83B-44F8-9139-E228B1065F8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</c:legendEntry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9D898-38E2-48BE-B971-C9CDF022756C}" type="datetimeFigureOut">
              <a:rPr lang="es-AR" smtClean="0"/>
              <a:t>29/04/2022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C4F2B-F863-43F6-9249-085071077E1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466567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62697-8785-4BC1-8C24-B58058B943AB}" type="datetimeFigureOut">
              <a:rPr lang="es-ES" smtClean="0"/>
              <a:t>29/04/2022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DF4DA-BC08-47FA-A332-B9552AF1CB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666623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821E0-3731-4717-ABF2-E82DF74DD5E4}" type="datetime1">
              <a:rPr lang="es-ES" smtClean="0"/>
              <a:t>29/04/2022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E36D-C022-4D62-BC08-73B3B56B0B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9441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CC02F-1505-4286-8119-1DBA920CED44}" type="datetime1">
              <a:rPr lang="es-ES" smtClean="0"/>
              <a:t>29/04/2022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E36D-C022-4D62-BC08-73B3B56B0B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6384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C346-2D0B-4206-92E2-626DBA3F3BF2}" type="datetime1">
              <a:rPr lang="es-ES" smtClean="0"/>
              <a:t>29/04/2022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E36D-C022-4D62-BC08-73B3B56B0B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4651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8EFFD-8B7D-4323-AAD4-32538833C336}" type="datetime1">
              <a:rPr lang="es-ES" smtClean="0"/>
              <a:t>29/04/2022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E36D-C022-4D62-BC08-73B3B56B0B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1603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BBA29-06A5-4D9D-B45A-A6F3AC829B4B}" type="datetime1">
              <a:rPr lang="es-ES" smtClean="0"/>
              <a:t>29/04/2022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E36D-C022-4D62-BC08-73B3B56B0B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7003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6EC2-390B-4A99-BDEE-F46651145B4F}" type="datetime1">
              <a:rPr lang="es-ES" smtClean="0"/>
              <a:t>29/04/2022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E36D-C022-4D62-BC08-73B3B56B0B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539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727DB-F004-48E3-AD30-75F390960C84}" type="datetime1">
              <a:rPr lang="es-ES" smtClean="0"/>
              <a:t>29/04/2022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E36D-C022-4D62-BC08-73B3B56B0B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649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EA2-FD6E-40D8-A145-DAA2990C52EB}" type="datetime1">
              <a:rPr lang="es-ES" smtClean="0"/>
              <a:t>29/04/2022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E36D-C022-4D62-BC08-73B3B56B0B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6011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4E825-9457-401E-9C4B-879F4C01E6AF}" type="datetime1">
              <a:rPr lang="es-ES" smtClean="0"/>
              <a:t>29/04/2022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E36D-C022-4D62-BC08-73B3B56B0B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810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A56C-5D8D-44FA-AC87-0C4338D93EF1}" type="datetime1">
              <a:rPr lang="es-ES" smtClean="0"/>
              <a:t>29/04/2022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E36D-C022-4D62-BC08-73B3B56B0B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861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C036-CE5E-4C48-B290-125B7EFF7622}" type="datetime1">
              <a:rPr lang="es-ES" smtClean="0"/>
              <a:t>29/04/2022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E36D-C022-4D62-BC08-73B3B56B0B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3554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C52EB-E169-4E26-B7C4-B3CD332070FB}" type="datetime1">
              <a:rPr lang="es-ES" smtClean="0"/>
              <a:t>29/04/2022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CE36D-C022-4D62-BC08-73B3B56B0B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39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image" Target="../media/image10.png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70134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/>
          <p:cNvSpPr/>
          <p:nvPr/>
        </p:nvSpPr>
        <p:spPr>
          <a:xfrm>
            <a:off x="444" y="0"/>
            <a:ext cx="5001768" cy="7013448"/>
          </a:xfrm>
          <a:prstGeom prst="rect">
            <a:avLst/>
          </a:prstGeom>
          <a:solidFill>
            <a:srgbClr val="F3EE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/>
          <p:cNvPicPr preferRelativeResize="0"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83267" y="1434440"/>
            <a:ext cx="2143126" cy="850080"/>
          </a:xfrm>
          <a:prstGeom prst="rect">
            <a:avLst/>
          </a:prstGeom>
        </p:spPr>
      </p:pic>
      <p:sp>
        <p:nvSpPr>
          <p:cNvPr id="10" name="Título 8"/>
          <p:cNvSpPr txBox="1">
            <a:spLocks/>
          </p:cNvSpPr>
          <p:nvPr/>
        </p:nvSpPr>
        <p:spPr>
          <a:xfrm>
            <a:off x="5907024" y="1135857"/>
            <a:ext cx="5897880" cy="34544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ts val="4600"/>
              </a:lnSpc>
            </a:pPr>
            <a:r>
              <a:rPr lang="es-MX" sz="3200" spc="200" dirty="0" smtClean="0">
                <a:solidFill>
                  <a:schemeClr val="bg1"/>
                </a:solidFill>
              </a:rPr>
              <a:t>CAPACITACIÓN PARA </a:t>
            </a:r>
            <a:br>
              <a:rPr lang="es-MX" sz="3200" spc="200" dirty="0" smtClean="0">
                <a:solidFill>
                  <a:schemeClr val="bg1"/>
                </a:solidFill>
              </a:rPr>
            </a:br>
            <a:r>
              <a:rPr lang="es-MX" sz="3200" spc="200" dirty="0" smtClean="0">
                <a:solidFill>
                  <a:schemeClr val="bg1"/>
                </a:solidFill>
              </a:rPr>
              <a:t>TRABAJADORES PÚBLICOS EN </a:t>
            </a:r>
            <a:br>
              <a:rPr lang="es-MX" sz="3200" spc="200" dirty="0" smtClean="0">
                <a:solidFill>
                  <a:schemeClr val="bg1"/>
                </a:solidFill>
              </a:rPr>
            </a:br>
            <a:r>
              <a:rPr lang="es-MX" sz="3200" spc="200" dirty="0" smtClean="0">
                <a:solidFill>
                  <a:schemeClr val="bg1"/>
                </a:solidFill>
              </a:rPr>
              <a:t>LEY MICAELA, PERSPECTIVA </a:t>
            </a:r>
            <a:br>
              <a:rPr lang="es-MX" sz="3200" spc="200" dirty="0" smtClean="0">
                <a:solidFill>
                  <a:schemeClr val="bg1"/>
                </a:solidFill>
              </a:rPr>
            </a:br>
            <a:r>
              <a:rPr lang="es-MX" sz="3200" spc="200" dirty="0" smtClean="0">
                <a:solidFill>
                  <a:schemeClr val="bg1"/>
                </a:solidFill>
              </a:rPr>
              <a:t>DE GÉNERO Y VIOLENCIAS</a:t>
            </a:r>
            <a:endParaRPr lang="es-ES" sz="4800" spc="200" dirty="0">
              <a:solidFill>
                <a:schemeClr val="bg1"/>
              </a:solidFill>
            </a:endParaRPr>
          </a:p>
        </p:txBody>
      </p:sp>
      <p:sp>
        <p:nvSpPr>
          <p:cNvPr id="11" name="Redondear rectángulo de esquina diagonal 10"/>
          <p:cNvSpPr/>
          <p:nvPr/>
        </p:nvSpPr>
        <p:spPr>
          <a:xfrm>
            <a:off x="8933688" y="5867878"/>
            <a:ext cx="2889504" cy="722376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2400" dirty="0" smtClean="0">
                <a:solidFill>
                  <a:schemeClr val="bg1"/>
                </a:solidFill>
                <a:latin typeface="Gabriola" panose="04040605051002020D02" pitchFamily="82" charset="0"/>
              </a:rPr>
              <a:t>Cra. Silvana Dea Labat</a:t>
            </a:r>
          </a:p>
          <a:p>
            <a:pPr algn="r"/>
            <a:r>
              <a:rPr lang="es-MX" sz="1200" dirty="0" smtClean="0">
                <a:solidFill>
                  <a:schemeClr val="bg1"/>
                </a:solidFill>
              </a:rPr>
              <a:t>Directora Ejecutiva </a:t>
            </a:r>
          </a:p>
          <a:p>
            <a:pPr algn="r"/>
            <a:r>
              <a:rPr lang="es-MX" sz="1200" dirty="0" smtClean="0">
                <a:solidFill>
                  <a:schemeClr val="bg1"/>
                </a:solidFill>
              </a:rPr>
              <a:t>Instituto Provincial de Estadística y Censos</a:t>
            </a:r>
            <a:endParaRPr lang="es-ES" sz="1200" dirty="0">
              <a:solidFill>
                <a:schemeClr val="bg1"/>
              </a:solidFill>
            </a:endParaRPr>
          </a:p>
        </p:txBody>
      </p:sp>
      <p:sp>
        <p:nvSpPr>
          <p:cNvPr id="12" name="Redondear rectángulo de esquina diagonal 11"/>
          <p:cNvSpPr/>
          <p:nvPr/>
        </p:nvSpPr>
        <p:spPr>
          <a:xfrm>
            <a:off x="10430256" y="5504688"/>
            <a:ext cx="1539240" cy="356616"/>
          </a:xfrm>
          <a:prstGeom prst="round2Diag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spc="300" dirty="0" smtClean="0">
                <a:solidFill>
                  <a:schemeClr val="bg1"/>
                </a:solidFill>
              </a:rPr>
              <a:t>DISERTANTE</a:t>
            </a:r>
            <a:endParaRPr lang="es-ES" sz="900" b="1" spc="300" dirty="0">
              <a:solidFill>
                <a:schemeClr val="bg1"/>
              </a:solidFill>
            </a:endParaRPr>
          </a:p>
        </p:txBody>
      </p:sp>
      <p:pic>
        <p:nvPicPr>
          <p:cNvPr id="2" name="Imagen 1"/>
          <p:cNvPicPr preferRelativeResize="0">
            <a:picLocks noChangeAspect="1"/>
          </p:cNvPicPr>
          <p:nvPr/>
        </p:nvPicPr>
        <p:blipFill>
          <a:blip r:embed="rId3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030" y="1440479"/>
            <a:ext cx="932530" cy="876484"/>
          </a:xfrm>
          <a:prstGeom prst="rect">
            <a:avLst/>
          </a:prstGeom>
        </p:spPr>
      </p:pic>
      <p:pic>
        <p:nvPicPr>
          <p:cNvPr id="3" name="Imagen 2"/>
          <p:cNvPicPr preferRelativeResize="0"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54" t="27362" r="6927" b="34594"/>
          <a:stretch/>
        </p:blipFill>
        <p:spPr>
          <a:xfrm>
            <a:off x="1499860" y="5046978"/>
            <a:ext cx="1979397" cy="610872"/>
          </a:xfrm>
          <a:prstGeom prst="rect">
            <a:avLst/>
          </a:prstGeom>
        </p:spPr>
      </p:pic>
      <p:pic>
        <p:nvPicPr>
          <p:cNvPr id="17" name="Imagen 16"/>
          <p:cNvPicPr preferRelativeResize="0"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54" b="8178"/>
          <a:stretch/>
        </p:blipFill>
        <p:spPr bwMode="auto">
          <a:xfrm>
            <a:off x="1105869" y="5816140"/>
            <a:ext cx="3152760" cy="7353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Imagen 13"/>
          <p:cNvPicPr preferRelativeResize="0">
            <a:picLocks noChangeAspect="1"/>
          </p:cNvPicPr>
          <p:nvPr/>
        </p:nvPicPr>
        <p:blipFill>
          <a:blip r:embed="rId6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445" y="4191593"/>
            <a:ext cx="3307572" cy="643831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89" t="20563" r="9561" b="18485"/>
          <a:stretch/>
        </p:blipFill>
        <p:spPr>
          <a:xfrm>
            <a:off x="1174445" y="382168"/>
            <a:ext cx="2729963" cy="1242379"/>
          </a:xfrm>
          <a:prstGeom prst="rect">
            <a:avLst/>
          </a:prstGeom>
        </p:spPr>
      </p:pic>
      <p:pic>
        <p:nvPicPr>
          <p:cNvPr id="18" name="Imagen 17"/>
          <p:cNvPicPr preferRelativeResize="0">
            <a:picLocks noChangeAspect="1"/>
          </p:cNvPicPr>
          <p:nvPr/>
        </p:nvPicPr>
        <p:blipFill>
          <a:blip r:embed="rId8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52" y="3174114"/>
            <a:ext cx="3145347" cy="939244"/>
          </a:xfrm>
          <a:prstGeom prst="rect">
            <a:avLst/>
          </a:prstGeom>
        </p:spPr>
      </p:pic>
      <p:pic>
        <p:nvPicPr>
          <p:cNvPr id="1028" name="Picture 4" descr="https://gobierno.misiones.gob.ar/wp-content/uploads/2021/04/Logo-Ecologi%CC%81a-Nuevo-3-2-2-300x73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399" y="2399773"/>
            <a:ext cx="2897196" cy="704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505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500"/>
                            </p:stCondLst>
                            <p:childTnLst>
                              <p:par>
                                <p:cTn id="5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5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5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15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/>
      <p:bldP spid="11" grpId="0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ángulo 56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F0E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991" y="6393136"/>
            <a:ext cx="1101526" cy="464864"/>
          </a:xfrm>
          <a:prstGeom prst="rect">
            <a:avLst/>
          </a:prstGeom>
        </p:spPr>
      </p:pic>
      <p:sp>
        <p:nvSpPr>
          <p:cNvPr id="8" name="Redondear rectángulo de esquina diagonal 7"/>
          <p:cNvSpPr/>
          <p:nvPr/>
        </p:nvSpPr>
        <p:spPr>
          <a:xfrm>
            <a:off x="9293352" y="6206512"/>
            <a:ext cx="2889504" cy="722376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050" dirty="0" smtClean="0">
                <a:solidFill>
                  <a:srgbClr val="7030A0"/>
                </a:solidFill>
              </a:rPr>
              <a:t>Cra. Silvana Dea Labat</a:t>
            </a:r>
          </a:p>
          <a:p>
            <a:pPr algn="r"/>
            <a:r>
              <a:rPr lang="es-MX" sz="800" dirty="0" smtClean="0">
                <a:solidFill>
                  <a:srgbClr val="7030A0"/>
                </a:solidFill>
              </a:rPr>
              <a:t>Directora Ejecutiva </a:t>
            </a:r>
          </a:p>
          <a:p>
            <a:pPr algn="r"/>
            <a:r>
              <a:rPr lang="es-MX" sz="800" dirty="0" smtClean="0">
                <a:solidFill>
                  <a:srgbClr val="7030A0"/>
                </a:solidFill>
              </a:rPr>
              <a:t>Instituto Provincial de Estadística y Censos</a:t>
            </a:r>
            <a:endParaRPr lang="es-ES" sz="800" dirty="0">
              <a:solidFill>
                <a:srgbClr val="7030A0"/>
              </a:solidFill>
            </a:endParaRPr>
          </a:p>
        </p:txBody>
      </p:sp>
      <p:cxnSp>
        <p:nvCxnSpPr>
          <p:cNvPr id="14" name="Conector recto 13"/>
          <p:cNvCxnSpPr/>
          <p:nvPr/>
        </p:nvCxnSpPr>
        <p:spPr>
          <a:xfrm flipV="1">
            <a:off x="948099" y="1169540"/>
            <a:ext cx="3545891" cy="25093"/>
          </a:xfrm>
          <a:prstGeom prst="line">
            <a:avLst/>
          </a:prstGeom>
          <a:ln w="28575">
            <a:solidFill>
              <a:srgbClr val="721B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ángulo 20"/>
          <p:cNvSpPr/>
          <p:nvPr/>
        </p:nvSpPr>
        <p:spPr>
          <a:xfrm>
            <a:off x="2240280" y="3003804"/>
            <a:ext cx="1581912" cy="1014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" name="Grupo 12"/>
          <p:cNvGrpSpPr/>
          <p:nvPr/>
        </p:nvGrpSpPr>
        <p:grpSpPr>
          <a:xfrm>
            <a:off x="5760782" y="3514177"/>
            <a:ext cx="1667735" cy="848512"/>
            <a:chOff x="9968317" y="1292277"/>
            <a:chExt cx="1930400" cy="719439"/>
          </a:xfrm>
        </p:grpSpPr>
        <p:sp>
          <p:nvSpPr>
            <p:cNvPr id="9" name="Redondear rectángulo de esquina diagonal 8"/>
            <p:cNvSpPr>
              <a:spLocks/>
            </p:cNvSpPr>
            <p:nvPr/>
          </p:nvSpPr>
          <p:spPr>
            <a:xfrm>
              <a:off x="9968317" y="1292277"/>
              <a:ext cx="1930400" cy="719439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7" name="Redondear rectángulo de esquina diagonal 86"/>
            <p:cNvSpPr>
              <a:spLocks/>
            </p:cNvSpPr>
            <p:nvPr/>
          </p:nvSpPr>
          <p:spPr>
            <a:xfrm>
              <a:off x="10039048" y="1343813"/>
              <a:ext cx="1735403" cy="639622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8" name="Redondear rectángulo de esquina diagonal 87"/>
            <p:cNvSpPr>
              <a:spLocks/>
            </p:cNvSpPr>
            <p:nvPr/>
          </p:nvSpPr>
          <p:spPr>
            <a:xfrm>
              <a:off x="10003037" y="1363334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b="1" dirty="0">
                  <a:latin typeface="Myriad Pro" panose="020B0503030403020204" pitchFamily="34" charset="0"/>
                </a:rPr>
                <a:t>1</a:t>
              </a:r>
              <a:endParaRPr lang="es-MX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3784741" y="3375419"/>
            <a:ext cx="1744464" cy="1266136"/>
            <a:chOff x="8905875" y="1981323"/>
            <a:chExt cx="1057277" cy="828551"/>
          </a:xfrm>
        </p:grpSpPr>
        <p:sp>
          <p:nvSpPr>
            <p:cNvPr id="22" name="Flecha derecha 21"/>
            <p:cNvSpPr/>
            <p:nvPr/>
          </p:nvSpPr>
          <p:spPr>
            <a:xfrm>
              <a:off x="8905875" y="1981323"/>
              <a:ext cx="1009650" cy="828551"/>
            </a:xfrm>
            <a:prstGeom prst="rightArrow">
              <a:avLst/>
            </a:prstGeom>
            <a:solidFill>
              <a:srgbClr val="8C21B7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 smtClean="0"/>
                <a:t>        </a:t>
              </a:r>
              <a:endParaRPr lang="es-ES" sz="2800" dirty="0"/>
            </a:p>
          </p:txBody>
        </p:sp>
        <p:sp>
          <p:nvSpPr>
            <p:cNvPr id="157" name="Flecha derecha 156"/>
            <p:cNvSpPr/>
            <p:nvPr/>
          </p:nvSpPr>
          <p:spPr>
            <a:xfrm>
              <a:off x="8953502" y="2019640"/>
              <a:ext cx="1009650" cy="752475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D5C4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s-MX" sz="2400" spc="-100" dirty="0" smtClean="0">
                  <a:solidFill>
                    <a:srgbClr val="002060"/>
                  </a:solidFill>
                </a:rPr>
                <a:t>Año 2021</a:t>
              </a:r>
              <a:endParaRPr lang="es-ES" spc="-100" dirty="0">
                <a:solidFill>
                  <a:srgbClr val="002060"/>
                </a:solidFill>
              </a:endParaRPr>
            </a:p>
          </p:txBody>
        </p:sp>
      </p:grpSp>
      <p:sp>
        <p:nvSpPr>
          <p:cNvPr id="42" name="Título 1"/>
          <p:cNvSpPr txBox="1">
            <a:spLocks/>
          </p:cNvSpPr>
          <p:nvPr/>
        </p:nvSpPr>
        <p:spPr>
          <a:xfrm>
            <a:off x="860014" y="312301"/>
            <a:ext cx="4189196" cy="10624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400" dirty="0" smtClean="0"/>
              <a:t>FEMICIDIOS</a:t>
            </a:r>
            <a:br>
              <a:rPr lang="es-MX" sz="2400" dirty="0" smtClean="0"/>
            </a:br>
            <a:r>
              <a:rPr lang="es-MX" sz="2000" dirty="0" smtClean="0"/>
              <a:t>Datos Policía Provincia de Misiones</a:t>
            </a:r>
            <a:endParaRPr lang="es-MX" sz="2400" dirty="0"/>
          </a:p>
        </p:txBody>
      </p:sp>
      <p:grpSp>
        <p:nvGrpSpPr>
          <p:cNvPr id="67" name="Grupo 66"/>
          <p:cNvGrpSpPr/>
          <p:nvPr/>
        </p:nvGrpSpPr>
        <p:grpSpPr>
          <a:xfrm>
            <a:off x="2900710" y="2027257"/>
            <a:ext cx="1667735" cy="848512"/>
            <a:chOff x="9968317" y="1292277"/>
            <a:chExt cx="1930400" cy="719439"/>
          </a:xfrm>
        </p:grpSpPr>
        <p:sp>
          <p:nvSpPr>
            <p:cNvPr id="68" name="Redondear rectángulo de esquina diagonal 67"/>
            <p:cNvSpPr>
              <a:spLocks/>
            </p:cNvSpPr>
            <p:nvPr/>
          </p:nvSpPr>
          <p:spPr>
            <a:xfrm>
              <a:off x="9968317" y="1292277"/>
              <a:ext cx="1930400" cy="719439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9" name="Redondear rectángulo de esquina diagonal 68"/>
            <p:cNvSpPr>
              <a:spLocks/>
            </p:cNvSpPr>
            <p:nvPr/>
          </p:nvSpPr>
          <p:spPr>
            <a:xfrm>
              <a:off x="10039048" y="1343813"/>
              <a:ext cx="1735403" cy="639622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0" name="Redondear rectángulo de esquina diagonal 69"/>
            <p:cNvSpPr>
              <a:spLocks/>
            </p:cNvSpPr>
            <p:nvPr/>
          </p:nvSpPr>
          <p:spPr>
            <a:xfrm>
              <a:off x="10003037" y="1363334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b="1" dirty="0" smtClean="0">
                  <a:latin typeface="Myriad Pro" panose="020B0503030403020204" pitchFamily="34" charset="0"/>
                  <a:ea typeface="Times New Roman" panose="02020603050405020304" pitchFamily="18" charset="0"/>
                </a:rPr>
                <a:t>7</a:t>
              </a:r>
              <a:endParaRPr lang="es-MX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1" name="Grupo 70"/>
          <p:cNvGrpSpPr/>
          <p:nvPr/>
        </p:nvGrpSpPr>
        <p:grpSpPr>
          <a:xfrm>
            <a:off x="934194" y="1888499"/>
            <a:ext cx="1744464" cy="1266136"/>
            <a:chOff x="8905875" y="1981323"/>
            <a:chExt cx="1057277" cy="828551"/>
          </a:xfrm>
        </p:grpSpPr>
        <p:sp>
          <p:nvSpPr>
            <p:cNvPr id="72" name="Flecha derecha 71"/>
            <p:cNvSpPr/>
            <p:nvPr/>
          </p:nvSpPr>
          <p:spPr>
            <a:xfrm>
              <a:off x="8905875" y="1981323"/>
              <a:ext cx="1009650" cy="828551"/>
            </a:xfrm>
            <a:prstGeom prst="rightArrow">
              <a:avLst/>
            </a:prstGeom>
            <a:solidFill>
              <a:srgbClr val="8C21B7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 smtClean="0"/>
                <a:t>        </a:t>
              </a:r>
              <a:endParaRPr lang="es-ES" sz="2800" dirty="0"/>
            </a:p>
          </p:txBody>
        </p:sp>
        <p:sp>
          <p:nvSpPr>
            <p:cNvPr id="73" name="Flecha derecha 72"/>
            <p:cNvSpPr/>
            <p:nvPr/>
          </p:nvSpPr>
          <p:spPr>
            <a:xfrm>
              <a:off x="8953502" y="2019640"/>
              <a:ext cx="1009650" cy="752475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D5C4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s-MX" sz="2400" spc="-100" dirty="0" smtClean="0">
                  <a:solidFill>
                    <a:srgbClr val="002060"/>
                  </a:solidFill>
                </a:rPr>
                <a:t>Año 2020</a:t>
              </a:r>
              <a:endParaRPr lang="es-ES" spc="-1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74" name="Grupo 73"/>
          <p:cNvGrpSpPr/>
          <p:nvPr/>
        </p:nvGrpSpPr>
        <p:grpSpPr>
          <a:xfrm>
            <a:off x="9142476" y="4839439"/>
            <a:ext cx="1667735" cy="848512"/>
            <a:chOff x="9968317" y="1292277"/>
            <a:chExt cx="1930400" cy="719439"/>
          </a:xfrm>
        </p:grpSpPr>
        <p:sp>
          <p:nvSpPr>
            <p:cNvPr id="75" name="Redondear rectángulo de esquina diagonal 74"/>
            <p:cNvSpPr>
              <a:spLocks/>
            </p:cNvSpPr>
            <p:nvPr/>
          </p:nvSpPr>
          <p:spPr>
            <a:xfrm>
              <a:off x="9968317" y="1292277"/>
              <a:ext cx="1930400" cy="719439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6" name="Redondear rectángulo de esquina diagonal 75"/>
            <p:cNvSpPr>
              <a:spLocks/>
            </p:cNvSpPr>
            <p:nvPr/>
          </p:nvSpPr>
          <p:spPr>
            <a:xfrm>
              <a:off x="10039048" y="1343813"/>
              <a:ext cx="1735403" cy="639622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7" name="Redondear rectángulo de esquina diagonal 76"/>
            <p:cNvSpPr>
              <a:spLocks/>
            </p:cNvSpPr>
            <p:nvPr/>
          </p:nvSpPr>
          <p:spPr>
            <a:xfrm>
              <a:off x="10003037" y="1363334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b="1" dirty="0">
                  <a:latin typeface="Myriad Pro" panose="020B0503030403020204" pitchFamily="34" charset="0"/>
                </a:rPr>
                <a:t>3</a:t>
              </a:r>
              <a:endParaRPr lang="es-MX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8" name="Grupo 77"/>
          <p:cNvGrpSpPr/>
          <p:nvPr/>
        </p:nvGrpSpPr>
        <p:grpSpPr>
          <a:xfrm>
            <a:off x="7156909" y="4700681"/>
            <a:ext cx="1777542" cy="1266136"/>
            <a:chOff x="8905875" y="1981323"/>
            <a:chExt cx="1057277" cy="828551"/>
          </a:xfrm>
        </p:grpSpPr>
        <p:sp>
          <p:nvSpPr>
            <p:cNvPr id="79" name="Flecha derecha 78"/>
            <p:cNvSpPr/>
            <p:nvPr/>
          </p:nvSpPr>
          <p:spPr>
            <a:xfrm>
              <a:off x="8905875" y="1981323"/>
              <a:ext cx="1009650" cy="828551"/>
            </a:xfrm>
            <a:prstGeom prst="rightArrow">
              <a:avLst/>
            </a:prstGeom>
            <a:solidFill>
              <a:srgbClr val="8C21B7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 smtClean="0"/>
                <a:t>        </a:t>
              </a:r>
              <a:endParaRPr lang="es-ES" sz="2800" dirty="0"/>
            </a:p>
          </p:txBody>
        </p:sp>
        <p:sp>
          <p:nvSpPr>
            <p:cNvPr id="80" name="Flecha derecha 79"/>
            <p:cNvSpPr/>
            <p:nvPr/>
          </p:nvSpPr>
          <p:spPr>
            <a:xfrm>
              <a:off x="8953502" y="2019640"/>
              <a:ext cx="1009650" cy="752475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D5C4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2000"/>
                </a:lnSpc>
              </a:pPr>
              <a:r>
                <a:rPr lang="es-MX" sz="2400" spc="-100" dirty="0" smtClean="0">
                  <a:solidFill>
                    <a:srgbClr val="002060"/>
                  </a:solidFill>
                </a:rPr>
                <a:t>Año 2022 </a:t>
              </a:r>
              <a:r>
                <a:rPr lang="es-MX" sz="2000" spc="-100" dirty="0" smtClean="0">
                  <a:solidFill>
                    <a:srgbClr val="002060"/>
                  </a:solidFill>
                </a:rPr>
                <a:t>hasta febrero</a:t>
              </a:r>
              <a:endParaRPr lang="es-ES" sz="1600" spc="-100" dirty="0">
                <a:solidFill>
                  <a:srgbClr val="002060"/>
                </a:solidFill>
              </a:endParaRPr>
            </a:p>
          </p:txBody>
        </p:sp>
      </p:grpSp>
      <p:pic>
        <p:nvPicPr>
          <p:cNvPr id="81" name="Imagen 8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8563" y="6462990"/>
            <a:ext cx="1389302" cy="325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22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2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75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75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25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750"/>
                            </p:stCondLst>
                            <p:childTnLst>
                              <p:par>
                                <p:cTn id="52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2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2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250"/>
                            </p:stCondLst>
                            <p:childTnLst>
                              <p:par>
                                <p:cTn id="58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2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2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991" y="6393136"/>
            <a:ext cx="1101526" cy="464864"/>
          </a:xfrm>
          <a:prstGeom prst="rect">
            <a:avLst/>
          </a:prstGeom>
        </p:spPr>
      </p:pic>
      <p:sp>
        <p:nvSpPr>
          <p:cNvPr id="8" name="Redondear rectángulo de esquina diagonal 7"/>
          <p:cNvSpPr/>
          <p:nvPr/>
        </p:nvSpPr>
        <p:spPr>
          <a:xfrm>
            <a:off x="9293352" y="6206512"/>
            <a:ext cx="2889504" cy="722376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050" dirty="0" smtClean="0">
                <a:solidFill>
                  <a:srgbClr val="7030A0"/>
                </a:solidFill>
              </a:rPr>
              <a:t>Cra. Silvana Dea Labat</a:t>
            </a:r>
          </a:p>
          <a:p>
            <a:pPr algn="r"/>
            <a:r>
              <a:rPr lang="es-MX" sz="800" dirty="0" smtClean="0">
                <a:solidFill>
                  <a:srgbClr val="7030A0"/>
                </a:solidFill>
              </a:rPr>
              <a:t>Directora Ejecutiva </a:t>
            </a:r>
          </a:p>
          <a:p>
            <a:pPr algn="r"/>
            <a:r>
              <a:rPr lang="es-MX" sz="800" dirty="0" smtClean="0">
                <a:solidFill>
                  <a:srgbClr val="7030A0"/>
                </a:solidFill>
              </a:rPr>
              <a:t>Instituto Provincial de Estadística y Censos</a:t>
            </a:r>
            <a:endParaRPr lang="es-ES" sz="800" dirty="0">
              <a:solidFill>
                <a:srgbClr val="7030A0"/>
              </a:solidFill>
            </a:endParaRPr>
          </a:p>
        </p:txBody>
      </p:sp>
      <p:cxnSp>
        <p:nvCxnSpPr>
          <p:cNvPr id="14" name="Conector recto 13"/>
          <p:cNvCxnSpPr/>
          <p:nvPr/>
        </p:nvCxnSpPr>
        <p:spPr>
          <a:xfrm flipV="1">
            <a:off x="5054376" y="1034673"/>
            <a:ext cx="2137096" cy="2781"/>
          </a:xfrm>
          <a:prstGeom prst="line">
            <a:avLst/>
          </a:prstGeom>
          <a:ln w="28575">
            <a:solidFill>
              <a:srgbClr val="721B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ángulo 20"/>
          <p:cNvSpPr/>
          <p:nvPr/>
        </p:nvSpPr>
        <p:spPr>
          <a:xfrm>
            <a:off x="2240280" y="3003804"/>
            <a:ext cx="1581912" cy="1014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2" name="Rectángulo 91"/>
          <p:cNvSpPr/>
          <p:nvPr/>
        </p:nvSpPr>
        <p:spPr>
          <a:xfrm>
            <a:off x="11491260" y="1403294"/>
            <a:ext cx="18473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endParaRPr lang="es-ES" sz="2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r" fontAlgn="b"/>
            <a:endParaRPr lang="es-ES" sz="2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8563" y="6462990"/>
            <a:ext cx="1389302" cy="325156"/>
          </a:xfrm>
          <a:prstGeom prst="rect">
            <a:avLst/>
          </a:prstGeom>
        </p:spPr>
      </p:pic>
      <p:grpSp>
        <p:nvGrpSpPr>
          <p:cNvPr id="25" name="Grupo 24"/>
          <p:cNvGrpSpPr/>
          <p:nvPr/>
        </p:nvGrpSpPr>
        <p:grpSpPr>
          <a:xfrm>
            <a:off x="1430116" y="1417901"/>
            <a:ext cx="9465802" cy="720000"/>
            <a:chOff x="9984514" y="1325395"/>
            <a:chExt cx="1879494" cy="678456"/>
          </a:xfrm>
        </p:grpSpPr>
        <p:sp>
          <p:nvSpPr>
            <p:cNvPr id="26" name="Redondear rectángulo de esquina diagonal 25"/>
            <p:cNvSpPr>
              <a:spLocks/>
            </p:cNvSpPr>
            <p:nvPr/>
          </p:nvSpPr>
          <p:spPr>
            <a:xfrm>
              <a:off x="9984514" y="1325395"/>
              <a:ext cx="1879494" cy="678456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7" name="Redondear rectángulo de esquina diagonal 26"/>
            <p:cNvSpPr>
              <a:spLocks/>
            </p:cNvSpPr>
            <p:nvPr/>
          </p:nvSpPr>
          <p:spPr>
            <a:xfrm>
              <a:off x="10039048" y="1343813"/>
              <a:ext cx="1735403" cy="630043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8" name="Redondear rectángulo de esquina diagonal 27"/>
            <p:cNvSpPr>
              <a:spLocks/>
            </p:cNvSpPr>
            <p:nvPr/>
          </p:nvSpPr>
          <p:spPr>
            <a:xfrm>
              <a:off x="10003038" y="1363334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s-AR" sz="2000" dirty="0">
                  <a:latin typeface="Myriad Pro" panose="020B0503030403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El 62,2% de los casos de violencia del año 2020 fueron realizados por varones</a:t>
              </a:r>
              <a:r>
                <a:rPr lang="es-AR" sz="2000" dirty="0" smtClean="0">
                  <a:latin typeface="Myriad Pro" panose="020B0503030403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s-A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9" name="Grupo 28"/>
          <p:cNvGrpSpPr/>
          <p:nvPr/>
        </p:nvGrpSpPr>
        <p:grpSpPr>
          <a:xfrm>
            <a:off x="1388608" y="2205967"/>
            <a:ext cx="9534522" cy="720000"/>
            <a:chOff x="9984514" y="1325395"/>
            <a:chExt cx="1879494" cy="678456"/>
          </a:xfrm>
        </p:grpSpPr>
        <p:sp>
          <p:nvSpPr>
            <p:cNvPr id="30" name="Redondear rectángulo de esquina diagonal 29"/>
            <p:cNvSpPr>
              <a:spLocks/>
            </p:cNvSpPr>
            <p:nvPr/>
          </p:nvSpPr>
          <p:spPr>
            <a:xfrm>
              <a:off x="9984514" y="1325395"/>
              <a:ext cx="1879494" cy="678456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1" name="Redondear rectángulo de esquina diagonal 30"/>
            <p:cNvSpPr>
              <a:spLocks/>
            </p:cNvSpPr>
            <p:nvPr/>
          </p:nvSpPr>
          <p:spPr>
            <a:xfrm>
              <a:off x="10039048" y="1343813"/>
              <a:ext cx="1735403" cy="630043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2" name="Redondear rectángulo de esquina diagonal 31"/>
            <p:cNvSpPr>
              <a:spLocks/>
            </p:cNvSpPr>
            <p:nvPr/>
          </p:nvSpPr>
          <p:spPr>
            <a:xfrm>
              <a:off x="10003038" y="1363334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s-AR" sz="2000" dirty="0" smtClean="0">
                  <a:solidFill>
                    <a:schemeClr val="bg1"/>
                  </a:solidFill>
                  <a:latin typeface="Myriad Pro" panose="020B0503030403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En </a:t>
              </a:r>
              <a:r>
                <a:rPr lang="es-AR" sz="2000" dirty="0">
                  <a:solidFill>
                    <a:schemeClr val="bg1"/>
                  </a:solidFill>
                  <a:latin typeface="Myriad Pro" panose="020B0503030403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el 52,7% de las ocasiones, la violencia fue psicológica</a:t>
              </a:r>
              <a:r>
                <a:rPr lang="es-AR" sz="2000" dirty="0" smtClean="0">
                  <a:solidFill>
                    <a:schemeClr val="bg1"/>
                  </a:solidFill>
                  <a:latin typeface="Myriad Pro" panose="020B0503030403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.</a:t>
              </a:r>
              <a:endParaRPr lang="es-AR" sz="2400" dirty="0">
                <a:solidFill>
                  <a:schemeClr val="bg1"/>
                </a:solidFill>
                <a:latin typeface="Myriad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3" name="Grupo 32"/>
          <p:cNvGrpSpPr/>
          <p:nvPr/>
        </p:nvGrpSpPr>
        <p:grpSpPr>
          <a:xfrm>
            <a:off x="1354140" y="3032337"/>
            <a:ext cx="9534522" cy="720000"/>
            <a:chOff x="9984514" y="1325394"/>
            <a:chExt cx="1879494" cy="678456"/>
          </a:xfrm>
        </p:grpSpPr>
        <p:sp>
          <p:nvSpPr>
            <p:cNvPr id="34" name="Redondear rectángulo de esquina diagonal 33"/>
            <p:cNvSpPr>
              <a:spLocks/>
            </p:cNvSpPr>
            <p:nvPr/>
          </p:nvSpPr>
          <p:spPr>
            <a:xfrm>
              <a:off x="9984514" y="1325394"/>
              <a:ext cx="1879494" cy="678456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5" name="Redondear rectángulo de esquina diagonal 34"/>
            <p:cNvSpPr>
              <a:spLocks/>
            </p:cNvSpPr>
            <p:nvPr/>
          </p:nvSpPr>
          <p:spPr>
            <a:xfrm>
              <a:off x="10039048" y="1343813"/>
              <a:ext cx="1735403" cy="630043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6" name="Redondear rectángulo de esquina diagonal 35"/>
            <p:cNvSpPr>
              <a:spLocks/>
            </p:cNvSpPr>
            <p:nvPr/>
          </p:nvSpPr>
          <p:spPr>
            <a:xfrm>
              <a:off x="10003038" y="1363335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s-AR" sz="2000" dirty="0">
                  <a:latin typeface="Myriad Pro" panose="020B0503030403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El 62,3% de los casos fueron realizados por personas con una edad entre 20 y 40 años</a:t>
              </a:r>
              <a:r>
                <a:rPr lang="es-AR" sz="2000" dirty="0" smtClean="0">
                  <a:latin typeface="Myriad Pro" panose="020B0503030403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s-AR" sz="2000" dirty="0">
                <a:latin typeface="Myriad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7" name="Grupo 36"/>
          <p:cNvGrpSpPr/>
          <p:nvPr/>
        </p:nvGrpSpPr>
        <p:grpSpPr>
          <a:xfrm>
            <a:off x="1361396" y="3860312"/>
            <a:ext cx="9534522" cy="720000"/>
            <a:chOff x="9984514" y="1325395"/>
            <a:chExt cx="1879494" cy="678456"/>
          </a:xfrm>
        </p:grpSpPr>
        <p:sp>
          <p:nvSpPr>
            <p:cNvPr id="38" name="Redondear rectángulo de esquina diagonal 37"/>
            <p:cNvSpPr>
              <a:spLocks/>
            </p:cNvSpPr>
            <p:nvPr/>
          </p:nvSpPr>
          <p:spPr>
            <a:xfrm>
              <a:off x="9984514" y="1325395"/>
              <a:ext cx="1879494" cy="678456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0" name="Redondear rectángulo de esquina diagonal 39"/>
            <p:cNvSpPr>
              <a:spLocks/>
            </p:cNvSpPr>
            <p:nvPr/>
          </p:nvSpPr>
          <p:spPr>
            <a:xfrm>
              <a:off x="10039048" y="1343813"/>
              <a:ext cx="1735403" cy="630043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1" name="Redondear rectángulo de esquina diagonal 40"/>
            <p:cNvSpPr>
              <a:spLocks/>
            </p:cNvSpPr>
            <p:nvPr/>
          </p:nvSpPr>
          <p:spPr>
            <a:xfrm>
              <a:off x="10003038" y="1363334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s-AR" sz="2000" dirty="0">
                  <a:latin typeface="Myriad Pro" panose="020B0503030403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El 70,5% de los hechos de violencia fueron realizados en el domicilio de la víctima</a:t>
              </a:r>
              <a:r>
                <a:rPr lang="es-AR" sz="2000" dirty="0" smtClean="0">
                  <a:latin typeface="Myriad Pro" panose="020B0503030403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s-AR" sz="2000" dirty="0">
                <a:latin typeface="Myriad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3" name="Grupo 42"/>
          <p:cNvGrpSpPr/>
          <p:nvPr/>
        </p:nvGrpSpPr>
        <p:grpSpPr>
          <a:xfrm>
            <a:off x="1354140" y="4688640"/>
            <a:ext cx="9534522" cy="720000"/>
            <a:chOff x="9984514" y="1325395"/>
            <a:chExt cx="1879494" cy="678456"/>
          </a:xfrm>
        </p:grpSpPr>
        <p:sp>
          <p:nvSpPr>
            <p:cNvPr id="44" name="Redondear rectángulo de esquina diagonal 43"/>
            <p:cNvSpPr>
              <a:spLocks/>
            </p:cNvSpPr>
            <p:nvPr/>
          </p:nvSpPr>
          <p:spPr>
            <a:xfrm>
              <a:off x="9984514" y="1325395"/>
              <a:ext cx="1879494" cy="678456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5" name="Redondear rectángulo de esquina diagonal 44"/>
            <p:cNvSpPr>
              <a:spLocks/>
            </p:cNvSpPr>
            <p:nvPr/>
          </p:nvSpPr>
          <p:spPr>
            <a:xfrm>
              <a:off x="10039048" y="1343813"/>
              <a:ext cx="1735403" cy="630043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6" name="Redondear rectángulo de esquina diagonal 45"/>
            <p:cNvSpPr>
              <a:spLocks/>
            </p:cNvSpPr>
            <p:nvPr/>
          </p:nvSpPr>
          <p:spPr>
            <a:xfrm>
              <a:off x="10003038" y="1363334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s-AR" sz="2000" dirty="0">
                  <a:latin typeface="Myriad Pro" panose="020B0503030403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En el 45,8% de los casos, la víctima afirmó que los hechos violentos ocurren con frecuencia</a:t>
              </a:r>
              <a:r>
                <a:rPr lang="es-AR" sz="2000" dirty="0" smtClean="0">
                  <a:latin typeface="Myriad Pro" panose="020B0503030403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s-AR" sz="2000" dirty="0">
                <a:latin typeface="Myriad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7" name="Redondear rectángulo de esquina diagonal 46"/>
          <p:cNvSpPr>
            <a:spLocks/>
          </p:cNvSpPr>
          <p:nvPr/>
        </p:nvSpPr>
        <p:spPr>
          <a:xfrm>
            <a:off x="1455367" y="5504143"/>
            <a:ext cx="9335116" cy="629018"/>
          </a:xfrm>
          <a:prstGeom prst="round2DiagRect">
            <a:avLst/>
          </a:prstGeom>
          <a:solidFill>
            <a:srgbClr val="721B95"/>
          </a:solidFill>
          <a:ln w="28575">
            <a:solidFill>
              <a:srgbClr val="A47F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AR" sz="2000" dirty="0">
                <a:latin typeface="Myriad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83,1% de las denuncias fueron por violencia doméstica</a:t>
            </a:r>
            <a:r>
              <a:rPr lang="es-AR" sz="2000" dirty="0" smtClean="0">
                <a:latin typeface="Myriad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AR" sz="2000" dirty="0"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4538260" y="575398"/>
            <a:ext cx="31693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CONCLUSIONES 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415964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250"/>
                            </p:stCondLst>
                            <p:childTnLst>
                              <p:par>
                                <p:cTn id="34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25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50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4000"/>
                            </p:stCondLst>
                            <p:childTnLst>
                              <p:par>
                                <p:cTn id="52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7500"/>
                            </p:stCondLst>
                            <p:childTnLst>
                              <p:par>
                                <p:cTn id="58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1000"/>
                            </p:stCondLst>
                            <p:childTnLst>
                              <p:par>
                                <p:cTn id="64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2" grpId="0"/>
      <p:bldP spid="47" grpId="0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70134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/>
          <p:cNvSpPr/>
          <p:nvPr/>
        </p:nvSpPr>
        <p:spPr>
          <a:xfrm>
            <a:off x="0" y="0"/>
            <a:ext cx="5001768" cy="7013448"/>
          </a:xfrm>
          <a:prstGeom prst="rect">
            <a:avLst/>
          </a:prstGeom>
          <a:solidFill>
            <a:srgbClr val="F3EE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Título 8"/>
          <p:cNvSpPr txBox="1">
            <a:spLocks/>
          </p:cNvSpPr>
          <p:nvPr/>
        </p:nvSpPr>
        <p:spPr>
          <a:xfrm>
            <a:off x="5916168" y="1089499"/>
            <a:ext cx="5897880" cy="19403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ts val="4000"/>
              </a:lnSpc>
            </a:pPr>
            <a:r>
              <a:rPr lang="es-MX" sz="4000" b="1" spc="200" dirty="0" smtClean="0">
                <a:solidFill>
                  <a:schemeClr val="bg1"/>
                </a:solidFill>
              </a:rPr>
              <a:t>“Es muy difícil cambiar lo que no se puede medir…”</a:t>
            </a:r>
          </a:p>
          <a:p>
            <a:pPr algn="r">
              <a:lnSpc>
                <a:spcPts val="4000"/>
              </a:lnSpc>
            </a:pPr>
            <a:endParaRPr lang="es-MX" sz="3600" b="1" spc="200" dirty="0" smtClean="0">
              <a:solidFill>
                <a:schemeClr val="bg1"/>
              </a:solidFill>
            </a:endParaRPr>
          </a:p>
        </p:txBody>
      </p:sp>
      <p:sp>
        <p:nvSpPr>
          <p:cNvPr id="11" name="Redondear rectángulo de esquina diagonal 10"/>
          <p:cNvSpPr/>
          <p:nvPr/>
        </p:nvSpPr>
        <p:spPr>
          <a:xfrm>
            <a:off x="6336792" y="4763287"/>
            <a:ext cx="5285232" cy="722376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4800" dirty="0" smtClean="0">
                <a:solidFill>
                  <a:schemeClr val="bg1"/>
                </a:solidFill>
                <a:latin typeface="Edwardian Script ITC" panose="030303020407070D0804" pitchFamily="66" charset="0"/>
              </a:rPr>
              <a:t>Cra. Silvana Dea Labat</a:t>
            </a:r>
          </a:p>
          <a:p>
            <a:pPr algn="r"/>
            <a:r>
              <a:rPr lang="es-MX" sz="1600" i="1" dirty="0" smtClean="0">
                <a:solidFill>
                  <a:schemeClr val="bg1"/>
                </a:solidFill>
              </a:rPr>
              <a:t>Directora Ejecutiva </a:t>
            </a:r>
          </a:p>
          <a:p>
            <a:pPr algn="r"/>
            <a:r>
              <a:rPr lang="es-MX" sz="1600" i="1" dirty="0" smtClean="0">
                <a:solidFill>
                  <a:schemeClr val="bg1"/>
                </a:solidFill>
              </a:rPr>
              <a:t>Instituto Provincial de Estadística y Censos</a:t>
            </a:r>
            <a:endParaRPr lang="es-ES" sz="1600" i="1" dirty="0">
              <a:solidFill>
                <a:schemeClr val="bg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8865197" y="3407078"/>
            <a:ext cx="2794356" cy="5686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ts val="4000"/>
              </a:lnSpc>
            </a:pPr>
            <a:r>
              <a:rPr lang="es-MX" sz="3200" spc="200" dirty="0" smtClean="0">
                <a:solidFill>
                  <a:schemeClr val="bg1"/>
                </a:solidFill>
                <a:latin typeface="Gabriola" panose="04040605051002020D02" pitchFamily="82" charset="0"/>
              </a:rPr>
              <a:t>¡Muchas Gracias!</a:t>
            </a:r>
            <a:endParaRPr lang="es-ES" sz="3200" spc="200" dirty="0">
              <a:solidFill>
                <a:schemeClr val="bg1"/>
              </a:solidFill>
              <a:latin typeface="Gabriola" panose="04040605051002020D02" pitchFamily="82" charset="0"/>
            </a:endParaRPr>
          </a:p>
        </p:txBody>
      </p:sp>
      <p:pic>
        <p:nvPicPr>
          <p:cNvPr id="32" name="Imagen 31"/>
          <p:cNvPicPr preferRelativeResize="0"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83267" y="1434440"/>
            <a:ext cx="2143126" cy="850080"/>
          </a:xfrm>
          <a:prstGeom prst="rect">
            <a:avLst/>
          </a:prstGeom>
        </p:spPr>
      </p:pic>
      <p:pic>
        <p:nvPicPr>
          <p:cNvPr id="33" name="Imagen 32"/>
          <p:cNvPicPr preferRelativeResize="0">
            <a:picLocks noChangeAspect="1"/>
          </p:cNvPicPr>
          <p:nvPr/>
        </p:nvPicPr>
        <p:blipFill>
          <a:blip r:embed="rId3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640" y="1444144"/>
            <a:ext cx="932530" cy="876484"/>
          </a:xfrm>
          <a:prstGeom prst="rect">
            <a:avLst/>
          </a:prstGeom>
        </p:spPr>
      </p:pic>
      <p:pic>
        <p:nvPicPr>
          <p:cNvPr id="34" name="Imagen 33"/>
          <p:cNvPicPr preferRelativeResize="0"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54" t="27362" r="6927" b="34594"/>
          <a:stretch/>
        </p:blipFill>
        <p:spPr>
          <a:xfrm>
            <a:off x="1610692" y="5046978"/>
            <a:ext cx="1979397" cy="610872"/>
          </a:xfrm>
          <a:prstGeom prst="rect">
            <a:avLst/>
          </a:prstGeom>
        </p:spPr>
      </p:pic>
      <p:pic>
        <p:nvPicPr>
          <p:cNvPr id="35" name="Imagen 34"/>
          <p:cNvPicPr preferRelativeResize="0"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54" b="8178"/>
          <a:stretch/>
        </p:blipFill>
        <p:spPr bwMode="auto">
          <a:xfrm>
            <a:off x="1105869" y="5816140"/>
            <a:ext cx="3152760" cy="7353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Imagen 35"/>
          <p:cNvPicPr preferRelativeResize="0">
            <a:picLocks noChangeAspect="1"/>
          </p:cNvPicPr>
          <p:nvPr/>
        </p:nvPicPr>
        <p:blipFill>
          <a:blip r:embed="rId6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445" y="4191593"/>
            <a:ext cx="3307572" cy="643831"/>
          </a:xfrm>
          <a:prstGeom prst="rect">
            <a:avLst/>
          </a:prstGeom>
        </p:spPr>
      </p:pic>
      <p:pic>
        <p:nvPicPr>
          <p:cNvPr id="37" name="Imagen 36"/>
          <p:cNvPicPr>
            <a:picLocks noChangeAspect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89" t="20563" r="9561" b="18485"/>
          <a:stretch/>
        </p:blipFill>
        <p:spPr>
          <a:xfrm>
            <a:off x="1174445" y="382168"/>
            <a:ext cx="2729963" cy="1242379"/>
          </a:xfrm>
          <a:prstGeom prst="rect">
            <a:avLst/>
          </a:prstGeom>
        </p:spPr>
      </p:pic>
      <p:pic>
        <p:nvPicPr>
          <p:cNvPr id="38" name="Imagen 37"/>
          <p:cNvPicPr preferRelativeResize="0">
            <a:picLocks noChangeAspect="1"/>
          </p:cNvPicPr>
          <p:nvPr/>
        </p:nvPicPr>
        <p:blipFill>
          <a:blip r:embed="rId8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52" y="3174114"/>
            <a:ext cx="3145347" cy="939244"/>
          </a:xfrm>
          <a:prstGeom prst="rect">
            <a:avLst/>
          </a:prstGeom>
        </p:spPr>
      </p:pic>
      <p:pic>
        <p:nvPicPr>
          <p:cNvPr id="39" name="Picture 4" descr="https://gobierno.misiones.gob.ar/wp-content/uploads/2021/04/Logo-Ecologi%CC%81a-Nuevo-3-2-2-300x73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399" y="2399773"/>
            <a:ext cx="2897196" cy="704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309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1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3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/>
      <p:bldP spid="11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ángulo 28"/>
          <p:cNvSpPr/>
          <p:nvPr/>
        </p:nvSpPr>
        <p:spPr>
          <a:xfrm>
            <a:off x="11723" y="0"/>
            <a:ext cx="12182856" cy="6858000"/>
          </a:xfrm>
          <a:prstGeom prst="rect">
            <a:avLst/>
          </a:prstGeom>
          <a:solidFill>
            <a:srgbClr val="F0E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60517" y="507430"/>
            <a:ext cx="4360722" cy="507980"/>
          </a:xfrm>
        </p:spPr>
        <p:txBody>
          <a:bodyPr>
            <a:noAutofit/>
          </a:bodyPr>
          <a:lstStyle/>
          <a:p>
            <a:r>
              <a:rPr lang="es-MX" sz="2800" dirty="0" smtClean="0"/>
              <a:t>Datos </a:t>
            </a:r>
            <a:r>
              <a:rPr lang="es-MX" sz="2800" dirty="0"/>
              <a:t>de </a:t>
            </a:r>
            <a:r>
              <a:rPr lang="es-MX" sz="2800" dirty="0" smtClean="0"/>
              <a:t>la Policía</a:t>
            </a:r>
            <a:br>
              <a:rPr lang="es-MX" sz="2800" dirty="0" smtClean="0"/>
            </a:br>
            <a:r>
              <a:rPr lang="es-MX" sz="2800" dirty="0" smtClean="0"/>
              <a:t>Provincia de Misiones</a:t>
            </a:r>
            <a:endParaRPr lang="es-ES" sz="2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991" y="6393136"/>
            <a:ext cx="1101526" cy="464864"/>
          </a:xfrm>
          <a:prstGeom prst="rect">
            <a:avLst/>
          </a:prstGeom>
        </p:spPr>
      </p:pic>
      <p:sp>
        <p:nvSpPr>
          <p:cNvPr id="8" name="Redondear rectángulo de esquina diagonal 7"/>
          <p:cNvSpPr/>
          <p:nvPr/>
        </p:nvSpPr>
        <p:spPr>
          <a:xfrm>
            <a:off x="9293352" y="6206512"/>
            <a:ext cx="2889504" cy="722376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050" dirty="0" smtClean="0">
                <a:solidFill>
                  <a:srgbClr val="7030A0"/>
                </a:solidFill>
              </a:rPr>
              <a:t>Cra. Silvana Dea Labat</a:t>
            </a:r>
          </a:p>
          <a:p>
            <a:pPr algn="r"/>
            <a:r>
              <a:rPr lang="es-MX" sz="800" dirty="0" smtClean="0">
                <a:solidFill>
                  <a:srgbClr val="7030A0"/>
                </a:solidFill>
              </a:rPr>
              <a:t>Directora Ejecutiva </a:t>
            </a:r>
          </a:p>
          <a:p>
            <a:pPr algn="r"/>
            <a:r>
              <a:rPr lang="es-MX" sz="800" dirty="0" smtClean="0">
                <a:solidFill>
                  <a:srgbClr val="7030A0"/>
                </a:solidFill>
              </a:rPr>
              <a:t>Instituto Provincial de Estadística y Censos</a:t>
            </a:r>
            <a:endParaRPr lang="es-ES" sz="800" dirty="0">
              <a:solidFill>
                <a:srgbClr val="7030A0"/>
              </a:solidFill>
            </a:endParaRPr>
          </a:p>
        </p:txBody>
      </p:sp>
      <p:grpSp>
        <p:nvGrpSpPr>
          <p:cNvPr id="19" name="Grupo 18"/>
          <p:cNvGrpSpPr/>
          <p:nvPr/>
        </p:nvGrpSpPr>
        <p:grpSpPr>
          <a:xfrm>
            <a:off x="970778" y="2389633"/>
            <a:ext cx="2313432" cy="2368296"/>
            <a:chOff x="1883664" y="2350008"/>
            <a:chExt cx="2313432" cy="2368296"/>
          </a:xfrm>
        </p:grpSpPr>
        <p:sp>
          <p:nvSpPr>
            <p:cNvPr id="15" name="Elipse 14"/>
            <p:cNvSpPr/>
            <p:nvPr/>
          </p:nvSpPr>
          <p:spPr>
            <a:xfrm>
              <a:off x="1883664" y="2350008"/>
              <a:ext cx="2295144" cy="2331720"/>
            </a:xfrm>
            <a:prstGeom prst="ellipse">
              <a:avLst/>
            </a:prstGeom>
            <a:solidFill>
              <a:srgbClr val="721B95"/>
            </a:solidFill>
            <a:ln w="28575">
              <a:solidFill>
                <a:srgbClr val="721B9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Elipse 15"/>
            <p:cNvSpPr/>
            <p:nvPr/>
          </p:nvSpPr>
          <p:spPr>
            <a:xfrm>
              <a:off x="1901952" y="2386584"/>
              <a:ext cx="2295144" cy="2331720"/>
            </a:xfrm>
            <a:prstGeom prst="ellipse">
              <a:avLst/>
            </a:prstGeom>
            <a:solidFill>
              <a:srgbClr val="8C21B7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Elipse 16"/>
            <p:cNvSpPr/>
            <p:nvPr/>
          </p:nvSpPr>
          <p:spPr>
            <a:xfrm>
              <a:off x="1901952" y="2404872"/>
              <a:ext cx="2258568" cy="2212848"/>
            </a:xfrm>
            <a:prstGeom prst="ellipse">
              <a:avLst/>
            </a:prstGeom>
            <a:solidFill>
              <a:srgbClr val="B482DA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Elipse 17"/>
            <p:cNvSpPr/>
            <p:nvPr/>
          </p:nvSpPr>
          <p:spPr>
            <a:xfrm>
              <a:off x="1908048" y="2429256"/>
              <a:ext cx="2252472" cy="218846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000" dirty="0" smtClean="0">
                  <a:solidFill>
                    <a:schemeClr val="tx1"/>
                  </a:solidFill>
                </a:rPr>
                <a:t>AÑO</a:t>
              </a:r>
              <a:r>
                <a:rPr lang="es-MX" sz="3200" dirty="0" smtClean="0">
                  <a:solidFill>
                    <a:schemeClr val="tx1"/>
                  </a:solidFill>
                </a:rPr>
                <a:t> </a:t>
              </a:r>
              <a:r>
                <a:rPr lang="es-MX" sz="2800" dirty="0" smtClean="0">
                  <a:solidFill>
                    <a:schemeClr val="tx1"/>
                  </a:solidFill>
                </a:rPr>
                <a:t>2019</a:t>
              </a:r>
            </a:p>
            <a:p>
              <a:pPr algn="ctr"/>
              <a:r>
                <a:rPr lang="es-MX" sz="3200" dirty="0" smtClean="0">
                  <a:solidFill>
                    <a:schemeClr val="tx1"/>
                  </a:solidFill>
                </a:rPr>
                <a:t> </a:t>
              </a:r>
              <a:r>
                <a:rPr lang="es-MX" sz="3600" dirty="0">
                  <a:solidFill>
                    <a:schemeClr val="tx1"/>
                  </a:solidFill>
                </a:rPr>
                <a:t>21.701 </a:t>
              </a:r>
              <a:r>
                <a:rPr lang="es-MX" sz="2000" dirty="0">
                  <a:solidFill>
                    <a:schemeClr val="tx1"/>
                  </a:solidFill>
                </a:rPr>
                <a:t>DENUNCIAS</a:t>
              </a:r>
              <a:endParaRPr lang="es-E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1" name="Rectángulo 20"/>
          <p:cNvSpPr/>
          <p:nvPr/>
        </p:nvSpPr>
        <p:spPr>
          <a:xfrm>
            <a:off x="2240280" y="3003804"/>
            <a:ext cx="1581912" cy="1014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2" name="Grupo 21"/>
          <p:cNvGrpSpPr/>
          <p:nvPr/>
        </p:nvGrpSpPr>
        <p:grpSpPr>
          <a:xfrm>
            <a:off x="3869264" y="2396627"/>
            <a:ext cx="2313432" cy="2368296"/>
            <a:chOff x="1883664" y="2350008"/>
            <a:chExt cx="2313432" cy="2368296"/>
          </a:xfrm>
        </p:grpSpPr>
        <p:sp>
          <p:nvSpPr>
            <p:cNvPr id="23" name="Elipse 22"/>
            <p:cNvSpPr/>
            <p:nvPr/>
          </p:nvSpPr>
          <p:spPr>
            <a:xfrm>
              <a:off x="1883664" y="2350008"/>
              <a:ext cx="2295144" cy="2331720"/>
            </a:xfrm>
            <a:prstGeom prst="ellipse">
              <a:avLst/>
            </a:prstGeom>
            <a:solidFill>
              <a:srgbClr val="721B95"/>
            </a:solidFill>
            <a:ln w="28575">
              <a:solidFill>
                <a:srgbClr val="721B9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" name="Elipse 23"/>
            <p:cNvSpPr/>
            <p:nvPr/>
          </p:nvSpPr>
          <p:spPr>
            <a:xfrm>
              <a:off x="1901952" y="2386584"/>
              <a:ext cx="2295144" cy="2331720"/>
            </a:xfrm>
            <a:prstGeom prst="ellipse">
              <a:avLst/>
            </a:prstGeom>
            <a:solidFill>
              <a:srgbClr val="8C21B7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" name="Elipse 24"/>
            <p:cNvSpPr/>
            <p:nvPr/>
          </p:nvSpPr>
          <p:spPr>
            <a:xfrm>
              <a:off x="1901952" y="2404872"/>
              <a:ext cx="2258568" cy="2212848"/>
            </a:xfrm>
            <a:prstGeom prst="ellipse">
              <a:avLst/>
            </a:prstGeom>
            <a:solidFill>
              <a:srgbClr val="B482DA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" name="Elipse 25"/>
            <p:cNvSpPr/>
            <p:nvPr/>
          </p:nvSpPr>
          <p:spPr>
            <a:xfrm>
              <a:off x="1908048" y="2429256"/>
              <a:ext cx="2252472" cy="218846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000" dirty="0" smtClean="0">
                  <a:solidFill>
                    <a:schemeClr val="tx1"/>
                  </a:solidFill>
                </a:rPr>
                <a:t>AÑO</a:t>
              </a:r>
              <a:r>
                <a:rPr lang="es-MX" sz="3200" dirty="0" smtClean="0">
                  <a:solidFill>
                    <a:schemeClr val="tx1"/>
                  </a:solidFill>
                </a:rPr>
                <a:t> </a:t>
              </a:r>
              <a:r>
                <a:rPr lang="es-MX" sz="2800" dirty="0" smtClean="0">
                  <a:solidFill>
                    <a:schemeClr val="tx1"/>
                  </a:solidFill>
                </a:rPr>
                <a:t>2020</a:t>
              </a:r>
            </a:p>
            <a:p>
              <a:pPr algn="ctr"/>
              <a:r>
                <a:rPr lang="es-MX" sz="3600" dirty="0" smtClean="0">
                  <a:solidFill>
                    <a:schemeClr val="tx1"/>
                  </a:solidFill>
                </a:rPr>
                <a:t>22.254</a:t>
              </a:r>
              <a:r>
                <a:rPr lang="es-MX" sz="3200" dirty="0" smtClean="0">
                  <a:solidFill>
                    <a:schemeClr val="tx1"/>
                  </a:solidFill>
                </a:rPr>
                <a:t> </a:t>
              </a:r>
              <a:r>
                <a:rPr lang="es-MX" sz="2000" dirty="0" smtClean="0">
                  <a:solidFill>
                    <a:schemeClr val="tx1"/>
                  </a:solidFill>
                </a:rPr>
                <a:t>DENUNCIAS</a:t>
              </a:r>
              <a:endParaRPr lang="es-ES" sz="12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28" name="Imagen 2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6629" y="396763"/>
            <a:ext cx="607303" cy="771319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6900924" y="2408736"/>
            <a:ext cx="2392428" cy="2368296"/>
            <a:chOff x="6710723" y="2408576"/>
            <a:chExt cx="2392428" cy="2368296"/>
          </a:xfrm>
        </p:grpSpPr>
        <p:grpSp>
          <p:nvGrpSpPr>
            <p:cNvPr id="27" name="Grupo 26"/>
            <p:cNvGrpSpPr/>
            <p:nvPr/>
          </p:nvGrpSpPr>
          <p:grpSpPr>
            <a:xfrm>
              <a:off x="6736706" y="2408576"/>
              <a:ext cx="2313432" cy="2368296"/>
              <a:chOff x="1883664" y="2350008"/>
              <a:chExt cx="2313432" cy="2368296"/>
            </a:xfrm>
          </p:grpSpPr>
          <p:sp>
            <p:nvSpPr>
              <p:cNvPr id="30" name="Elipse 29"/>
              <p:cNvSpPr/>
              <p:nvPr/>
            </p:nvSpPr>
            <p:spPr>
              <a:xfrm>
                <a:off x="1883664" y="2350008"/>
                <a:ext cx="2295144" cy="2331720"/>
              </a:xfrm>
              <a:prstGeom prst="ellipse">
                <a:avLst/>
              </a:prstGeom>
              <a:solidFill>
                <a:srgbClr val="721B95"/>
              </a:solidFill>
              <a:ln w="28575">
                <a:solidFill>
                  <a:srgbClr val="721B9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1" name="Elipse 30"/>
              <p:cNvSpPr/>
              <p:nvPr/>
            </p:nvSpPr>
            <p:spPr>
              <a:xfrm>
                <a:off x="1901952" y="2386584"/>
                <a:ext cx="2295144" cy="2331720"/>
              </a:xfrm>
              <a:prstGeom prst="ellipse">
                <a:avLst/>
              </a:prstGeom>
              <a:solidFill>
                <a:srgbClr val="8C21B7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2" name="Elipse 31"/>
              <p:cNvSpPr/>
              <p:nvPr/>
            </p:nvSpPr>
            <p:spPr>
              <a:xfrm>
                <a:off x="1901952" y="2404872"/>
                <a:ext cx="2258568" cy="2212848"/>
              </a:xfrm>
              <a:prstGeom prst="ellipse">
                <a:avLst/>
              </a:prstGeom>
              <a:solidFill>
                <a:srgbClr val="B482DA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3" name="Elipse 32"/>
              <p:cNvSpPr/>
              <p:nvPr/>
            </p:nvSpPr>
            <p:spPr>
              <a:xfrm>
                <a:off x="1908048" y="2429256"/>
                <a:ext cx="2252472" cy="2188464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A47FB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1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9" name="Rectángulo 38"/>
            <p:cNvSpPr/>
            <p:nvPr/>
          </p:nvSpPr>
          <p:spPr>
            <a:xfrm>
              <a:off x="6710723" y="2792182"/>
              <a:ext cx="2392428" cy="1446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s-MX" sz="2000" dirty="0">
                  <a:solidFill>
                    <a:prstClr val="black"/>
                  </a:solidFill>
                </a:rPr>
                <a:t>AÑO</a:t>
              </a:r>
              <a:r>
                <a:rPr lang="es-MX" sz="3200" dirty="0">
                  <a:solidFill>
                    <a:prstClr val="black"/>
                  </a:solidFill>
                </a:rPr>
                <a:t> </a:t>
              </a:r>
              <a:r>
                <a:rPr lang="es-MX" sz="2800" dirty="0" smtClean="0">
                  <a:solidFill>
                    <a:prstClr val="black"/>
                  </a:solidFill>
                </a:rPr>
                <a:t>2021</a:t>
              </a:r>
              <a:endParaRPr lang="es-MX" sz="2800" dirty="0">
                <a:solidFill>
                  <a:prstClr val="black"/>
                </a:solidFill>
              </a:endParaRPr>
            </a:p>
            <a:p>
              <a:pPr lvl="0" algn="ctr"/>
              <a:r>
                <a:rPr lang="es-MX" sz="3600" dirty="0" smtClean="0">
                  <a:solidFill>
                    <a:prstClr val="black"/>
                  </a:solidFill>
                </a:rPr>
                <a:t>23.594</a:t>
              </a:r>
              <a:r>
                <a:rPr lang="es-MX" sz="3200" dirty="0" smtClean="0">
                  <a:solidFill>
                    <a:prstClr val="black"/>
                  </a:solidFill>
                </a:rPr>
                <a:t> </a:t>
              </a:r>
              <a:r>
                <a:rPr lang="es-MX" sz="2000" dirty="0">
                  <a:solidFill>
                    <a:prstClr val="black"/>
                  </a:solidFill>
                </a:rPr>
                <a:t>DENUNCIAS</a:t>
              </a:r>
              <a:endParaRPr lang="es-ES" sz="12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" name="Grupo 4"/>
          <p:cNvGrpSpPr/>
          <p:nvPr/>
        </p:nvGrpSpPr>
        <p:grpSpPr>
          <a:xfrm>
            <a:off x="9612379" y="2426209"/>
            <a:ext cx="2392428" cy="2368296"/>
            <a:chOff x="9612379" y="2426209"/>
            <a:chExt cx="2392428" cy="2368296"/>
          </a:xfrm>
        </p:grpSpPr>
        <p:grpSp>
          <p:nvGrpSpPr>
            <p:cNvPr id="34" name="Grupo 33"/>
            <p:cNvGrpSpPr/>
            <p:nvPr/>
          </p:nvGrpSpPr>
          <p:grpSpPr>
            <a:xfrm>
              <a:off x="9643838" y="2426209"/>
              <a:ext cx="2313432" cy="2368296"/>
              <a:chOff x="1883664" y="2350008"/>
              <a:chExt cx="2313432" cy="2368296"/>
            </a:xfrm>
          </p:grpSpPr>
          <p:sp>
            <p:nvSpPr>
              <p:cNvPr id="35" name="Elipse 34"/>
              <p:cNvSpPr/>
              <p:nvPr/>
            </p:nvSpPr>
            <p:spPr>
              <a:xfrm>
                <a:off x="1883664" y="2350008"/>
                <a:ext cx="2295144" cy="2331720"/>
              </a:xfrm>
              <a:prstGeom prst="ellipse">
                <a:avLst/>
              </a:prstGeom>
              <a:solidFill>
                <a:srgbClr val="721B95"/>
              </a:solidFill>
              <a:ln w="28575">
                <a:solidFill>
                  <a:srgbClr val="721B9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6" name="Elipse 35"/>
              <p:cNvSpPr/>
              <p:nvPr/>
            </p:nvSpPr>
            <p:spPr>
              <a:xfrm>
                <a:off x="1901952" y="2386584"/>
                <a:ext cx="2295144" cy="2331720"/>
              </a:xfrm>
              <a:prstGeom prst="ellipse">
                <a:avLst/>
              </a:prstGeom>
              <a:solidFill>
                <a:srgbClr val="8C21B7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7" name="Elipse 36"/>
              <p:cNvSpPr/>
              <p:nvPr/>
            </p:nvSpPr>
            <p:spPr>
              <a:xfrm>
                <a:off x="1901952" y="2404872"/>
                <a:ext cx="2258568" cy="2212848"/>
              </a:xfrm>
              <a:prstGeom prst="ellipse">
                <a:avLst/>
              </a:prstGeom>
              <a:solidFill>
                <a:srgbClr val="B482DA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8" name="Elipse 37"/>
              <p:cNvSpPr/>
              <p:nvPr/>
            </p:nvSpPr>
            <p:spPr>
              <a:xfrm>
                <a:off x="1908048" y="2429256"/>
                <a:ext cx="2252472" cy="2188464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A47FB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1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0" name="Rectángulo 39"/>
            <p:cNvSpPr/>
            <p:nvPr/>
          </p:nvSpPr>
          <p:spPr>
            <a:xfrm>
              <a:off x="9612379" y="2626554"/>
              <a:ext cx="2392428" cy="17235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s-MX" sz="2000" dirty="0">
                  <a:solidFill>
                    <a:prstClr val="black"/>
                  </a:solidFill>
                </a:rPr>
                <a:t>AÑO</a:t>
              </a:r>
              <a:r>
                <a:rPr lang="es-MX" sz="3200" dirty="0">
                  <a:solidFill>
                    <a:prstClr val="black"/>
                  </a:solidFill>
                </a:rPr>
                <a:t> </a:t>
              </a:r>
              <a:r>
                <a:rPr lang="es-MX" sz="2800" dirty="0" smtClean="0">
                  <a:solidFill>
                    <a:prstClr val="black"/>
                  </a:solidFill>
                </a:rPr>
                <a:t>2022</a:t>
              </a:r>
              <a:br>
                <a:rPr lang="es-MX" sz="2800" dirty="0" smtClean="0">
                  <a:solidFill>
                    <a:prstClr val="black"/>
                  </a:solidFill>
                </a:rPr>
              </a:br>
              <a:r>
                <a:rPr lang="es-MX" dirty="0" smtClean="0">
                  <a:solidFill>
                    <a:prstClr val="black"/>
                  </a:solidFill>
                </a:rPr>
                <a:t>HASTA ENERO</a:t>
              </a:r>
              <a:endParaRPr lang="es-MX" sz="2800" dirty="0">
                <a:solidFill>
                  <a:prstClr val="black"/>
                </a:solidFill>
              </a:endParaRPr>
            </a:p>
            <a:p>
              <a:pPr lvl="0" algn="ctr"/>
              <a:r>
                <a:rPr lang="es-MX" sz="3600" dirty="0" smtClean="0">
                  <a:solidFill>
                    <a:prstClr val="black"/>
                  </a:solidFill>
                </a:rPr>
                <a:t>2.231</a:t>
              </a:r>
              <a:r>
                <a:rPr lang="es-MX" sz="3200" dirty="0" smtClean="0">
                  <a:solidFill>
                    <a:prstClr val="black"/>
                  </a:solidFill>
                </a:rPr>
                <a:t> </a:t>
              </a:r>
              <a:r>
                <a:rPr lang="es-MX" sz="2000" dirty="0">
                  <a:solidFill>
                    <a:prstClr val="black"/>
                  </a:solidFill>
                </a:rPr>
                <a:t>DENUNCIAS</a:t>
              </a:r>
              <a:endParaRPr lang="es-ES" sz="1200" dirty="0">
                <a:solidFill>
                  <a:prstClr val="black"/>
                </a:solidFill>
              </a:endParaRPr>
            </a:p>
          </p:txBody>
        </p:sp>
      </p:grpSp>
      <p:pic>
        <p:nvPicPr>
          <p:cNvPr id="41" name="Imagen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8563" y="6462990"/>
            <a:ext cx="1389302" cy="325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79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750"/>
                            </p:stCondLst>
                            <p:childTnLst>
                              <p:par>
                                <p:cTn id="3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250"/>
                            </p:stCondLst>
                            <p:childTnLst>
                              <p:par>
                                <p:cTn id="4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ángulo 41"/>
          <p:cNvSpPr/>
          <p:nvPr/>
        </p:nvSpPr>
        <p:spPr>
          <a:xfrm>
            <a:off x="-38783" y="0"/>
            <a:ext cx="12201233" cy="6858000"/>
          </a:xfrm>
          <a:prstGeom prst="rect">
            <a:avLst/>
          </a:prstGeom>
          <a:solidFill>
            <a:srgbClr val="F3EE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2488" y="223393"/>
            <a:ext cx="4145359" cy="106243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¿Quién es el denunciante?</a:t>
            </a:r>
            <a:br>
              <a:rPr lang="es-MX" sz="2800" dirty="0" smtClean="0"/>
            </a:br>
            <a:r>
              <a:rPr lang="es-MX" sz="2000" dirty="0" smtClean="0"/>
              <a:t>Datos Policía </a:t>
            </a:r>
            <a:r>
              <a:rPr lang="es-MX" sz="2000" dirty="0"/>
              <a:t>de Misiones</a:t>
            </a:r>
            <a:endParaRPr lang="es-ES" sz="2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991" y="6393136"/>
            <a:ext cx="1101526" cy="464864"/>
          </a:xfrm>
          <a:prstGeom prst="rect">
            <a:avLst/>
          </a:prstGeom>
        </p:spPr>
      </p:pic>
      <p:sp>
        <p:nvSpPr>
          <p:cNvPr id="8" name="Redondear rectángulo de esquina diagonal 7"/>
          <p:cNvSpPr/>
          <p:nvPr/>
        </p:nvSpPr>
        <p:spPr>
          <a:xfrm>
            <a:off x="9293352" y="6206512"/>
            <a:ext cx="2889504" cy="722376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050" dirty="0" smtClean="0">
                <a:solidFill>
                  <a:srgbClr val="7030A0"/>
                </a:solidFill>
              </a:rPr>
              <a:t>Cra. Silvana Dea Labat</a:t>
            </a:r>
          </a:p>
          <a:p>
            <a:pPr algn="r"/>
            <a:r>
              <a:rPr lang="es-MX" sz="800" dirty="0" smtClean="0">
                <a:solidFill>
                  <a:srgbClr val="7030A0"/>
                </a:solidFill>
              </a:rPr>
              <a:t>Directora Ejecutiva </a:t>
            </a:r>
          </a:p>
          <a:p>
            <a:pPr algn="r"/>
            <a:r>
              <a:rPr lang="es-MX" sz="800" dirty="0" smtClean="0">
                <a:solidFill>
                  <a:srgbClr val="7030A0"/>
                </a:solidFill>
              </a:rPr>
              <a:t>Instituto Provincial de Estadística y Censos</a:t>
            </a:r>
            <a:endParaRPr lang="es-ES" sz="800" dirty="0">
              <a:solidFill>
                <a:srgbClr val="7030A0"/>
              </a:solidFill>
            </a:endParaRPr>
          </a:p>
        </p:txBody>
      </p:sp>
      <p:grpSp>
        <p:nvGrpSpPr>
          <p:cNvPr id="19" name="Grupo 18"/>
          <p:cNvGrpSpPr>
            <a:grpSpLocks noChangeAspect="1"/>
          </p:cNvGrpSpPr>
          <p:nvPr/>
        </p:nvGrpSpPr>
        <p:grpSpPr>
          <a:xfrm>
            <a:off x="1836496" y="2375336"/>
            <a:ext cx="2057476" cy="2106270"/>
            <a:chOff x="1883664" y="2350008"/>
            <a:chExt cx="2313432" cy="2368296"/>
          </a:xfrm>
        </p:grpSpPr>
        <p:sp>
          <p:nvSpPr>
            <p:cNvPr id="15" name="Elipse 14"/>
            <p:cNvSpPr/>
            <p:nvPr/>
          </p:nvSpPr>
          <p:spPr>
            <a:xfrm>
              <a:off x="1883664" y="2350008"/>
              <a:ext cx="2295144" cy="2331720"/>
            </a:xfrm>
            <a:prstGeom prst="ellipse">
              <a:avLst/>
            </a:prstGeom>
            <a:solidFill>
              <a:srgbClr val="721B95"/>
            </a:solidFill>
            <a:ln w="28575">
              <a:solidFill>
                <a:srgbClr val="721B9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Elipse 15"/>
            <p:cNvSpPr/>
            <p:nvPr/>
          </p:nvSpPr>
          <p:spPr>
            <a:xfrm>
              <a:off x="1901952" y="2386584"/>
              <a:ext cx="2295144" cy="2331720"/>
            </a:xfrm>
            <a:prstGeom prst="ellipse">
              <a:avLst/>
            </a:prstGeom>
            <a:solidFill>
              <a:srgbClr val="8C21B7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Elipse 16"/>
            <p:cNvSpPr/>
            <p:nvPr/>
          </p:nvSpPr>
          <p:spPr>
            <a:xfrm>
              <a:off x="1901952" y="2404872"/>
              <a:ext cx="2258568" cy="2212848"/>
            </a:xfrm>
            <a:prstGeom prst="ellipse">
              <a:avLst/>
            </a:prstGeom>
            <a:solidFill>
              <a:srgbClr val="B482DA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Elipse 17"/>
            <p:cNvSpPr/>
            <p:nvPr/>
          </p:nvSpPr>
          <p:spPr>
            <a:xfrm>
              <a:off x="1908048" y="2429256"/>
              <a:ext cx="2252472" cy="218846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3600" dirty="0" smtClean="0">
                  <a:solidFill>
                    <a:schemeClr val="tx1"/>
                  </a:solidFill>
                </a:rPr>
                <a:t>81</a:t>
              </a:r>
              <a:r>
                <a:rPr lang="es-MX" sz="2800" dirty="0" smtClean="0">
                  <a:solidFill>
                    <a:schemeClr val="tx1"/>
                  </a:solidFill>
                </a:rPr>
                <a:t>%</a:t>
              </a:r>
              <a:r>
                <a:rPr lang="es-MX" sz="4000" dirty="0" smtClean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s-MX" sz="2000" dirty="0" smtClean="0">
                  <a:solidFill>
                    <a:schemeClr val="tx1"/>
                  </a:solidFill>
                </a:rPr>
                <a:t>PROPIA VÍCTIMA  </a:t>
              </a:r>
            </a:p>
            <a:p>
              <a:pPr algn="ctr"/>
              <a:endParaRPr lang="es-E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1" name="Rectángulo 20"/>
          <p:cNvSpPr/>
          <p:nvPr/>
        </p:nvSpPr>
        <p:spPr>
          <a:xfrm>
            <a:off x="2240280" y="3003804"/>
            <a:ext cx="1581912" cy="1014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0" name="Grupo 19"/>
          <p:cNvGrpSpPr>
            <a:grpSpLocks noChangeAspect="1"/>
          </p:cNvGrpSpPr>
          <p:nvPr/>
        </p:nvGrpSpPr>
        <p:grpSpPr>
          <a:xfrm>
            <a:off x="4683161" y="2374416"/>
            <a:ext cx="2057476" cy="2106270"/>
            <a:chOff x="1883664" y="2350008"/>
            <a:chExt cx="2313432" cy="2368296"/>
          </a:xfrm>
        </p:grpSpPr>
        <p:sp>
          <p:nvSpPr>
            <p:cNvPr id="27" name="Elipse 26"/>
            <p:cNvSpPr/>
            <p:nvPr/>
          </p:nvSpPr>
          <p:spPr>
            <a:xfrm>
              <a:off x="1883664" y="2350008"/>
              <a:ext cx="2295144" cy="2331720"/>
            </a:xfrm>
            <a:prstGeom prst="ellipse">
              <a:avLst/>
            </a:prstGeom>
            <a:solidFill>
              <a:srgbClr val="721B95"/>
            </a:solidFill>
            <a:ln w="28575">
              <a:solidFill>
                <a:srgbClr val="721B9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8" name="Elipse 27"/>
            <p:cNvSpPr/>
            <p:nvPr/>
          </p:nvSpPr>
          <p:spPr>
            <a:xfrm>
              <a:off x="1901952" y="2386584"/>
              <a:ext cx="2295144" cy="2331720"/>
            </a:xfrm>
            <a:prstGeom prst="ellipse">
              <a:avLst/>
            </a:prstGeom>
            <a:solidFill>
              <a:srgbClr val="8C21B7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9" name="Elipse 28"/>
            <p:cNvSpPr/>
            <p:nvPr/>
          </p:nvSpPr>
          <p:spPr>
            <a:xfrm>
              <a:off x="1901952" y="2404872"/>
              <a:ext cx="2258568" cy="2212848"/>
            </a:xfrm>
            <a:prstGeom prst="ellipse">
              <a:avLst/>
            </a:prstGeom>
            <a:solidFill>
              <a:srgbClr val="B482DA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0" name="Elipse 29"/>
            <p:cNvSpPr/>
            <p:nvPr/>
          </p:nvSpPr>
          <p:spPr>
            <a:xfrm>
              <a:off x="1908048" y="2429256"/>
              <a:ext cx="2252472" cy="218846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3600" dirty="0" smtClean="0">
                  <a:solidFill>
                    <a:schemeClr val="tx1"/>
                  </a:solidFill>
                </a:rPr>
                <a:t>19</a:t>
              </a:r>
              <a:r>
                <a:rPr lang="es-MX" sz="2800" dirty="0" smtClean="0">
                  <a:solidFill>
                    <a:schemeClr val="tx1"/>
                  </a:solidFill>
                </a:rPr>
                <a:t>% </a:t>
              </a:r>
            </a:p>
            <a:p>
              <a:pPr algn="ctr"/>
              <a:r>
                <a:rPr lang="es-MX" sz="2000" dirty="0" smtClean="0">
                  <a:solidFill>
                    <a:schemeClr val="tx1"/>
                  </a:solidFill>
                </a:rPr>
                <a:t>NO ES LA </a:t>
              </a:r>
            </a:p>
            <a:p>
              <a:pPr algn="ctr"/>
              <a:r>
                <a:rPr lang="es-MX" sz="2000" dirty="0" smtClean="0">
                  <a:solidFill>
                    <a:schemeClr val="tx1"/>
                  </a:solidFill>
                </a:rPr>
                <a:t>VÍCTIMA</a:t>
              </a:r>
            </a:p>
            <a:p>
              <a:pPr algn="ctr"/>
              <a:endParaRPr lang="es-E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7" name="Grupo 36"/>
          <p:cNvGrpSpPr>
            <a:grpSpLocks noChangeAspect="1"/>
          </p:cNvGrpSpPr>
          <p:nvPr/>
        </p:nvGrpSpPr>
        <p:grpSpPr>
          <a:xfrm>
            <a:off x="9240282" y="1391860"/>
            <a:ext cx="2047355" cy="2095909"/>
            <a:chOff x="1883664" y="2350008"/>
            <a:chExt cx="2313432" cy="2368296"/>
          </a:xfrm>
        </p:grpSpPr>
        <p:sp>
          <p:nvSpPr>
            <p:cNvPr id="38" name="Elipse 37"/>
            <p:cNvSpPr/>
            <p:nvPr/>
          </p:nvSpPr>
          <p:spPr>
            <a:xfrm>
              <a:off x="1883664" y="2350008"/>
              <a:ext cx="2295144" cy="2331720"/>
            </a:xfrm>
            <a:prstGeom prst="ellipse">
              <a:avLst/>
            </a:prstGeom>
            <a:solidFill>
              <a:srgbClr val="721B95"/>
            </a:solidFill>
            <a:ln w="28575">
              <a:solidFill>
                <a:srgbClr val="721B9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9" name="Elipse 38"/>
            <p:cNvSpPr/>
            <p:nvPr/>
          </p:nvSpPr>
          <p:spPr>
            <a:xfrm>
              <a:off x="1901952" y="2386584"/>
              <a:ext cx="2295144" cy="2331720"/>
            </a:xfrm>
            <a:prstGeom prst="ellipse">
              <a:avLst/>
            </a:prstGeom>
            <a:solidFill>
              <a:srgbClr val="8C21B7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0" name="Elipse 39"/>
            <p:cNvSpPr/>
            <p:nvPr/>
          </p:nvSpPr>
          <p:spPr>
            <a:xfrm>
              <a:off x="1901952" y="2404872"/>
              <a:ext cx="2258568" cy="2212848"/>
            </a:xfrm>
            <a:prstGeom prst="ellipse">
              <a:avLst/>
            </a:prstGeom>
            <a:solidFill>
              <a:srgbClr val="B482DA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1" name="Elipse 40"/>
            <p:cNvSpPr/>
            <p:nvPr/>
          </p:nvSpPr>
          <p:spPr>
            <a:xfrm>
              <a:off x="1908048" y="2429256"/>
              <a:ext cx="2252472" cy="218846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3200" dirty="0" smtClean="0">
                  <a:solidFill>
                    <a:schemeClr val="tx1"/>
                  </a:solidFill>
                </a:rPr>
                <a:t>77,8</a:t>
              </a:r>
              <a:r>
                <a:rPr lang="es-MX" sz="2400" dirty="0" smtClean="0">
                  <a:solidFill>
                    <a:schemeClr val="tx1"/>
                  </a:solidFill>
                </a:rPr>
                <a:t>%</a:t>
              </a:r>
              <a:r>
                <a:rPr lang="es-MX" sz="2800" dirty="0" smtClean="0">
                  <a:solidFill>
                    <a:schemeClr val="tx1"/>
                  </a:solidFill>
                </a:rPr>
                <a:t> </a:t>
              </a:r>
              <a:r>
                <a:rPr lang="es-MX" dirty="0" smtClean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s-MX" sz="2000" dirty="0" smtClean="0">
                  <a:solidFill>
                    <a:schemeClr val="tx1"/>
                  </a:solidFill>
                </a:rPr>
                <a:t>MUJER</a:t>
              </a:r>
              <a:endParaRPr lang="es-E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upo 30"/>
          <p:cNvGrpSpPr>
            <a:grpSpLocks/>
          </p:cNvGrpSpPr>
          <p:nvPr/>
        </p:nvGrpSpPr>
        <p:grpSpPr>
          <a:xfrm>
            <a:off x="5109767" y="434959"/>
            <a:ext cx="1651641" cy="1686366"/>
            <a:chOff x="1883664" y="2350008"/>
            <a:chExt cx="2319528" cy="2368296"/>
          </a:xfrm>
        </p:grpSpPr>
        <p:sp>
          <p:nvSpPr>
            <p:cNvPr id="43" name="Elipse 42"/>
            <p:cNvSpPr/>
            <p:nvPr/>
          </p:nvSpPr>
          <p:spPr>
            <a:xfrm>
              <a:off x="1883664" y="2350008"/>
              <a:ext cx="2295144" cy="2331720"/>
            </a:xfrm>
            <a:prstGeom prst="ellipse">
              <a:avLst/>
            </a:prstGeom>
            <a:solidFill>
              <a:srgbClr val="721B95"/>
            </a:solidFill>
            <a:ln w="28575">
              <a:solidFill>
                <a:srgbClr val="721B9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4" name="Elipse 43"/>
            <p:cNvSpPr/>
            <p:nvPr/>
          </p:nvSpPr>
          <p:spPr>
            <a:xfrm>
              <a:off x="1901952" y="2386584"/>
              <a:ext cx="2295144" cy="2331720"/>
            </a:xfrm>
            <a:prstGeom prst="ellipse">
              <a:avLst/>
            </a:prstGeom>
            <a:solidFill>
              <a:srgbClr val="8C21B7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5" name="Elipse 44"/>
            <p:cNvSpPr/>
            <p:nvPr/>
          </p:nvSpPr>
          <p:spPr>
            <a:xfrm>
              <a:off x="1901952" y="2404872"/>
              <a:ext cx="2258568" cy="2212848"/>
            </a:xfrm>
            <a:prstGeom prst="ellipse">
              <a:avLst/>
            </a:prstGeom>
            <a:solidFill>
              <a:srgbClr val="B482DA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6" name="Elipse 45"/>
            <p:cNvSpPr/>
            <p:nvPr/>
          </p:nvSpPr>
          <p:spPr>
            <a:xfrm>
              <a:off x="1908048" y="2429256"/>
              <a:ext cx="2295144" cy="218846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3200" dirty="0" smtClean="0">
                  <a:solidFill>
                    <a:schemeClr val="tx1"/>
                  </a:solidFill>
                </a:rPr>
                <a:t>14,3</a:t>
              </a:r>
              <a:r>
                <a:rPr lang="es-MX" sz="2400" dirty="0" smtClean="0">
                  <a:solidFill>
                    <a:schemeClr val="tx1"/>
                  </a:solidFill>
                </a:rPr>
                <a:t>%</a:t>
              </a:r>
              <a:r>
                <a:rPr lang="es-MX" sz="4000" dirty="0" smtClean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s-MX" sz="1600" dirty="0" smtClean="0">
                  <a:solidFill>
                    <a:schemeClr val="tx1"/>
                  </a:solidFill>
                </a:rPr>
                <a:t>FAMILIAR VÍCTIMA</a:t>
              </a:r>
              <a:endParaRPr lang="es-MX" dirty="0" smtClean="0">
                <a:solidFill>
                  <a:schemeClr val="tx1"/>
                </a:solidFill>
              </a:endParaRPr>
            </a:p>
            <a:p>
              <a:pPr algn="ctr"/>
              <a:endParaRPr lang="es-E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Grupo 46"/>
          <p:cNvGrpSpPr>
            <a:grpSpLocks noChangeAspect="1"/>
          </p:cNvGrpSpPr>
          <p:nvPr/>
        </p:nvGrpSpPr>
        <p:grpSpPr>
          <a:xfrm>
            <a:off x="6626269" y="1420952"/>
            <a:ext cx="1647300" cy="1686366"/>
            <a:chOff x="1883664" y="2350008"/>
            <a:chExt cx="2313432" cy="2368296"/>
          </a:xfrm>
        </p:grpSpPr>
        <p:sp>
          <p:nvSpPr>
            <p:cNvPr id="48" name="Elipse 47"/>
            <p:cNvSpPr/>
            <p:nvPr/>
          </p:nvSpPr>
          <p:spPr>
            <a:xfrm>
              <a:off x="1883664" y="2350008"/>
              <a:ext cx="2295144" cy="2331720"/>
            </a:xfrm>
            <a:prstGeom prst="ellipse">
              <a:avLst/>
            </a:prstGeom>
            <a:solidFill>
              <a:srgbClr val="721B95"/>
            </a:solidFill>
            <a:ln w="28575">
              <a:solidFill>
                <a:srgbClr val="721B9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9" name="Elipse 48"/>
            <p:cNvSpPr/>
            <p:nvPr/>
          </p:nvSpPr>
          <p:spPr>
            <a:xfrm>
              <a:off x="1901952" y="2386584"/>
              <a:ext cx="2295144" cy="2331720"/>
            </a:xfrm>
            <a:prstGeom prst="ellipse">
              <a:avLst/>
            </a:prstGeom>
            <a:solidFill>
              <a:srgbClr val="8C21B7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0" name="Elipse 49"/>
            <p:cNvSpPr/>
            <p:nvPr/>
          </p:nvSpPr>
          <p:spPr>
            <a:xfrm>
              <a:off x="1901952" y="2404872"/>
              <a:ext cx="2258568" cy="2212848"/>
            </a:xfrm>
            <a:prstGeom prst="ellipse">
              <a:avLst/>
            </a:prstGeom>
            <a:solidFill>
              <a:srgbClr val="B482DA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1" name="Elipse 50"/>
            <p:cNvSpPr/>
            <p:nvPr/>
          </p:nvSpPr>
          <p:spPr>
            <a:xfrm>
              <a:off x="1908048" y="2429256"/>
              <a:ext cx="2252472" cy="218846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3200" dirty="0" smtClean="0">
                  <a:solidFill>
                    <a:schemeClr val="tx1"/>
                  </a:solidFill>
                </a:rPr>
                <a:t>1,2</a:t>
              </a:r>
              <a:r>
                <a:rPr lang="es-MX" sz="2400" dirty="0" smtClean="0">
                  <a:solidFill>
                    <a:schemeClr val="tx1"/>
                  </a:solidFill>
                </a:rPr>
                <a:t>%</a:t>
              </a:r>
              <a:r>
                <a:rPr lang="es-MX" sz="2800" dirty="0" smtClean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s-MX" sz="1600" dirty="0" smtClean="0">
                  <a:solidFill>
                    <a:schemeClr val="tx1"/>
                  </a:solidFill>
                </a:rPr>
                <a:t>VECINO</a:t>
              </a:r>
              <a:endParaRPr lang="es-ES" sz="10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/>
          <p:cNvGrpSpPr>
            <a:grpSpLocks noChangeAspect="1"/>
          </p:cNvGrpSpPr>
          <p:nvPr/>
        </p:nvGrpSpPr>
        <p:grpSpPr>
          <a:xfrm>
            <a:off x="9256467" y="3978738"/>
            <a:ext cx="2047355" cy="2095909"/>
            <a:chOff x="1883664" y="2350008"/>
            <a:chExt cx="2313432" cy="2368296"/>
          </a:xfrm>
        </p:grpSpPr>
        <p:sp>
          <p:nvSpPr>
            <p:cNvPr id="54" name="Elipse 53"/>
            <p:cNvSpPr/>
            <p:nvPr/>
          </p:nvSpPr>
          <p:spPr>
            <a:xfrm>
              <a:off x="1883664" y="2350008"/>
              <a:ext cx="2295144" cy="2331720"/>
            </a:xfrm>
            <a:prstGeom prst="ellipse">
              <a:avLst/>
            </a:prstGeom>
            <a:solidFill>
              <a:srgbClr val="721B95"/>
            </a:solidFill>
            <a:ln w="28575">
              <a:solidFill>
                <a:srgbClr val="721B9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5" name="Elipse 54"/>
            <p:cNvSpPr/>
            <p:nvPr/>
          </p:nvSpPr>
          <p:spPr>
            <a:xfrm>
              <a:off x="1901952" y="2386584"/>
              <a:ext cx="2295144" cy="2331720"/>
            </a:xfrm>
            <a:prstGeom prst="ellipse">
              <a:avLst/>
            </a:prstGeom>
            <a:solidFill>
              <a:srgbClr val="8C21B7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6" name="Elipse 55"/>
            <p:cNvSpPr/>
            <p:nvPr/>
          </p:nvSpPr>
          <p:spPr>
            <a:xfrm>
              <a:off x="1901952" y="2404872"/>
              <a:ext cx="2258568" cy="2212848"/>
            </a:xfrm>
            <a:prstGeom prst="ellipse">
              <a:avLst/>
            </a:prstGeom>
            <a:solidFill>
              <a:srgbClr val="B482DA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7" name="Elipse 56"/>
            <p:cNvSpPr/>
            <p:nvPr/>
          </p:nvSpPr>
          <p:spPr>
            <a:xfrm>
              <a:off x="1908048" y="2429256"/>
              <a:ext cx="2252472" cy="218846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3200" dirty="0" smtClean="0">
                  <a:solidFill>
                    <a:schemeClr val="tx1"/>
                  </a:solidFill>
                </a:rPr>
                <a:t>22,2</a:t>
              </a:r>
              <a:r>
                <a:rPr lang="es-MX" sz="2400" dirty="0" smtClean="0">
                  <a:solidFill>
                    <a:schemeClr val="tx1"/>
                  </a:solidFill>
                </a:rPr>
                <a:t>%</a:t>
              </a:r>
              <a:r>
                <a:rPr lang="es-MX" sz="3600" dirty="0" smtClean="0">
                  <a:solidFill>
                    <a:schemeClr val="tx1"/>
                  </a:solidFill>
                </a:rPr>
                <a:t> </a:t>
              </a:r>
              <a:r>
                <a:rPr lang="es-MX" dirty="0" smtClean="0">
                  <a:solidFill>
                    <a:schemeClr val="tx1"/>
                  </a:solidFill>
                </a:rPr>
                <a:t> </a:t>
              </a:r>
              <a:r>
                <a:rPr lang="es-MX" sz="2000" dirty="0" smtClean="0">
                  <a:solidFill>
                    <a:schemeClr val="tx1"/>
                  </a:solidFill>
                </a:rPr>
                <a:t> </a:t>
              </a:r>
              <a:r>
                <a:rPr lang="es-MX" sz="2000" dirty="0">
                  <a:solidFill>
                    <a:schemeClr val="tx1"/>
                  </a:solidFill>
                </a:rPr>
                <a:t/>
              </a:r>
              <a:br>
                <a:rPr lang="es-MX" sz="2000" dirty="0">
                  <a:solidFill>
                    <a:schemeClr val="tx1"/>
                  </a:solidFill>
                </a:rPr>
              </a:br>
              <a:r>
                <a:rPr lang="es-MX" sz="2000" dirty="0" smtClean="0">
                  <a:solidFill>
                    <a:schemeClr val="tx1"/>
                  </a:solidFill>
                </a:rPr>
                <a:t>HOMBRE</a:t>
              </a:r>
              <a:endParaRPr lang="es-E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0" name="Grupo 59"/>
          <p:cNvGrpSpPr>
            <a:grpSpLocks noChangeAspect="1"/>
          </p:cNvGrpSpPr>
          <p:nvPr/>
        </p:nvGrpSpPr>
        <p:grpSpPr>
          <a:xfrm>
            <a:off x="5763688" y="4532373"/>
            <a:ext cx="1647300" cy="1686366"/>
            <a:chOff x="1883664" y="2350008"/>
            <a:chExt cx="2313432" cy="2368296"/>
          </a:xfrm>
        </p:grpSpPr>
        <p:sp>
          <p:nvSpPr>
            <p:cNvPr id="61" name="Elipse 60"/>
            <p:cNvSpPr/>
            <p:nvPr/>
          </p:nvSpPr>
          <p:spPr>
            <a:xfrm>
              <a:off x="1883664" y="2350008"/>
              <a:ext cx="2295144" cy="2331720"/>
            </a:xfrm>
            <a:prstGeom prst="ellipse">
              <a:avLst/>
            </a:prstGeom>
            <a:solidFill>
              <a:srgbClr val="721B95"/>
            </a:solidFill>
            <a:ln w="28575">
              <a:solidFill>
                <a:srgbClr val="721B9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2" name="Elipse 61"/>
            <p:cNvSpPr/>
            <p:nvPr/>
          </p:nvSpPr>
          <p:spPr>
            <a:xfrm>
              <a:off x="1901952" y="2386584"/>
              <a:ext cx="2295144" cy="2331720"/>
            </a:xfrm>
            <a:prstGeom prst="ellipse">
              <a:avLst/>
            </a:prstGeom>
            <a:solidFill>
              <a:srgbClr val="8C21B7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3" name="Elipse 62"/>
            <p:cNvSpPr/>
            <p:nvPr/>
          </p:nvSpPr>
          <p:spPr>
            <a:xfrm>
              <a:off x="1901952" y="2404872"/>
              <a:ext cx="2258568" cy="2212848"/>
            </a:xfrm>
            <a:prstGeom prst="ellipse">
              <a:avLst/>
            </a:prstGeom>
            <a:solidFill>
              <a:srgbClr val="B482DA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4" name="Elipse 63"/>
            <p:cNvSpPr/>
            <p:nvPr/>
          </p:nvSpPr>
          <p:spPr>
            <a:xfrm>
              <a:off x="1944624" y="2432160"/>
              <a:ext cx="2252472" cy="218846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3200" dirty="0" smtClean="0">
                  <a:solidFill>
                    <a:schemeClr val="tx1"/>
                  </a:solidFill>
                </a:rPr>
                <a:t>1</a:t>
              </a:r>
              <a:r>
                <a:rPr lang="es-MX" sz="2400" dirty="0" smtClean="0">
                  <a:solidFill>
                    <a:schemeClr val="tx1"/>
                  </a:solidFill>
                </a:rPr>
                <a:t>% </a:t>
              </a:r>
            </a:p>
            <a:p>
              <a:pPr algn="ctr"/>
              <a:r>
                <a:rPr lang="es-MX" sz="1400" dirty="0" smtClean="0">
                  <a:solidFill>
                    <a:schemeClr val="tx1"/>
                  </a:solidFill>
                </a:rPr>
                <a:t>COMISARÍA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65" name="Flecha derecha 64"/>
          <p:cNvSpPr>
            <a:spLocks noChangeAspect="1"/>
          </p:cNvSpPr>
          <p:nvPr/>
        </p:nvSpPr>
        <p:spPr>
          <a:xfrm rot="3621157">
            <a:off x="6044971" y="4404410"/>
            <a:ext cx="280797" cy="91968"/>
          </a:xfrm>
          <a:prstGeom prst="rightArrow">
            <a:avLst/>
          </a:prstGeom>
          <a:solidFill>
            <a:srgbClr val="721B95"/>
          </a:solidFill>
          <a:ln>
            <a:solidFill>
              <a:srgbClr val="721B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Flecha derecha 65"/>
          <p:cNvSpPr>
            <a:spLocks noChangeAspect="1"/>
          </p:cNvSpPr>
          <p:nvPr/>
        </p:nvSpPr>
        <p:spPr>
          <a:xfrm rot="16936934">
            <a:off x="5719098" y="2222652"/>
            <a:ext cx="229805" cy="75267"/>
          </a:xfrm>
          <a:prstGeom prst="rightArrow">
            <a:avLst/>
          </a:prstGeom>
          <a:solidFill>
            <a:srgbClr val="721B95"/>
          </a:solidFill>
          <a:ln>
            <a:solidFill>
              <a:srgbClr val="721B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7" name="Flecha derecha 66"/>
          <p:cNvSpPr>
            <a:spLocks noChangeAspect="1"/>
          </p:cNvSpPr>
          <p:nvPr/>
        </p:nvSpPr>
        <p:spPr>
          <a:xfrm rot="19978449">
            <a:off x="6576810" y="2832220"/>
            <a:ext cx="253649" cy="83076"/>
          </a:xfrm>
          <a:prstGeom prst="rightArrow">
            <a:avLst/>
          </a:prstGeom>
          <a:solidFill>
            <a:srgbClr val="721B95"/>
          </a:solidFill>
          <a:ln>
            <a:solidFill>
              <a:srgbClr val="721B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" name="Flecha derecha 70"/>
          <p:cNvSpPr>
            <a:spLocks noChangeAspect="1"/>
          </p:cNvSpPr>
          <p:nvPr/>
        </p:nvSpPr>
        <p:spPr>
          <a:xfrm rot="1051294">
            <a:off x="6676635" y="3712596"/>
            <a:ext cx="260625" cy="85361"/>
          </a:xfrm>
          <a:prstGeom prst="rightArrow">
            <a:avLst/>
          </a:prstGeom>
          <a:solidFill>
            <a:srgbClr val="721B95"/>
          </a:solidFill>
          <a:ln>
            <a:solidFill>
              <a:srgbClr val="721B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3" name="Grupo 72"/>
          <p:cNvGrpSpPr>
            <a:grpSpLocks noChangeAspect="1"/>
          </p:cNvGrpSpPr>
          <p:nvPr/>
        </p:nvGrpSpPr>
        <p:grpSpPr>
          <a:xfrm>
            <a:off x="6903966" y="3166482"/>
            <a:ext cx="1645339" cy="1686366"/>
            <a:chOff x="1868129" y="2350008"/>
            <a:chExt cx="2310679" cy="2368296"/>
          </a:xfrm>
        </p:grpSpPr>
        <p:sp>
          <p:nvSpPr>
            <p:cNvPr id="74" name="Elipse 73"/>
            <p:cNvSpPr/>
            <p:nvPr/>
          </p:nvSpPr>
          <p:spPr>
            <a:xfrm>
              <a:off x="1883664" y="2350008"/>
              <a:ext cx="2295144" cy="2331720"/>
            </a:xfrm>
            <a:prstGeom prst="ellipse">
              <a:avLst/>
            </a:prstGeom>
            <a:solidFill>
              <a:srgbClr val="721B95"/>
            </a:solidFill>
            <a:ln w="28575">
              <a:solidFill>
                <a:srgbClr val="721B9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5" name="Elipse 74"/>
            <p:cNvSpPr/>
            <p:nvPr/>
          </p:nvSpPr>
          <p:spPr>
            <a:xfrm>
              <a:off x="1868129" y="2386584"/>
              <a:ext cx="2295144" cy="2331720"/>
            </a:xfrm>
            <a:prstGeom prst="ellipse">
              <a:avLst/>
            </a:prstGeom>
            <a:solidFill>
              <a:srgbClr val="8C21B7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6" name="Elipse 75"/>
            <p:cNvSpPr/>
            <p:nvPr/>
          </p:nvSpPr>
          <p:spPr>
            <a:xfrm>
              <a:off x="1901952" y="2404872"/>
              <a:ext cx="2258568" cy="2212848"/>
            </a:xfrm>
            <a:prstGeom prst="ellipse">
              <a:avLst/>
            </a:prstGeom>
            <a:solidFill>
              <a:srgbClr val="B482DA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7" name="Elipse 76"/>
            <p:cNvSpPr/>
            <p:nvPr/>
          </p:nvSpPr>
          <p:spPr>
            <a:xfrm>
              <a:off x="1908048" y="2429256"/>
              <a:ext cx="2252472" cy="218846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3200" dirty="0" smtClean="0">
                  <a:solidFill>
                    <a:schemeClr val="tx1"/>
                  </a:solidFill>
                </a:rPr>
                <a:t>1,2</a:t>
              </a:r>
              <a:r>
                <a:rPr lang="es-MX" sz="2400" dirty="0" smtClean="0">
                  <a:solidFill>
                    <a:schemeClr val="tx1"/>
                  </a:solidFill>
                </a:rPr>
                <a:t>%</a:t>
              </a:r>
              <a:r>
                <a:rPr lang="es-MX" sz="3600" dirty="0" smtClean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s-MX" sz="1600" dirty="0" smtClean="0">
                  <a:solidFill>
                    <a:schemeClr val="tx1"/>
                  </a:solidFill>
                </a:rPr>
                <a:t>OTRO </a:t>
              </a:r>
              <a:r>
                <a:rPr lang="es-MX" sz="1200" dirty="0" smtClean="0">
                  <a:solidFill>
                    <a:schemeClr val="tx1"/>
                  </a:solidFill>
                </a:rPr>
                <a:t>DENUNCIANTE</a:t>
              </a:r>
              <a:endParaRPr lang="es-E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8" name="Grupo 57"/>
          <p:cNvGrpSpPr/>
          <p:nvPr/>
        </p:nvGrpSpPr>
        <p:grpSpPr>
          <a:xfrm>
            <a:off x="8874478" y="346014"/>
            <a:ext cx="2795148" cy="700031"/>
            <a:chOff x="9780585" y="1065657"/>
            <a:chExt cx="2118132" cy="946059"/>
          </a:xfrm>
        </p:grpSpPr>
        <p:sp>
          <p:nvSpPr>
            <p:cNvPr id="59" name="Redondear rectángulo de esquina diagonal 58"/>
            <p:cNvSpPr>
              <a:spLocks/>
            </p:cNvSpPr>
            <p:nvPr/>
          </p:nvSpPr>
          <p:spPr>
            <a:xfrm>
              <a:off x="9968317" y="1292277"/>
              <a:ext cx="1930400" cy="719439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8" name="Redondear rectángulo de esquina diagonal 67"/>
            <p:cNvSpPr>
              <a:spLocks/>
            </p:cNvSpPr>
            <p:nvPr/>
          </p:nvSpPr>
          <p:spPr>
            <a:xfrm>
              <a:off x="10039048" y="1343813"/>
              <a:ext cx="1735403" cy="639622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9" name="Redondear rectángulo de esquina diagonal 68"/>
            <p:cNvSpPr>
              <a:spLocks/>
            </p:cNvSpPr>
            <p:nvPr/>
          </p:nvSpPr>
          <p:spPr>
            <a:xfrm>
              <a:off x="9780585" y="1065657"/>
              <a:ext cx="2062638" cy="890402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400" dirty="0" smtClean="0">
                  <a:solidFill>
                    <a:schemeClr val="bg1"/>
                  </a:solidFill>
                </a:rPr>
                <a:t>Sexo de la víctima</a:t>
              </a:r>
              <a:endParaRPr lang="es-MX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0" name="Grupo 69"/>
          <p:cNvGrpSpPr>
            <a:grpSpLocks noChangeAspect="1"/>
          </p:cNvGrpSpPr>
          <p:nvPr/>
        </p:nvGrpSpPr>
        <p:grpSpPr>
          <a:xfrm>
            <a:off x="3956741" y="4470184"/>
            <a:ext cx="1647300" cy="1686366"/>
            <a:chOff x="1883664" y="2350008"/>
            <a:chExt cx="2313432" cy="2368296"/>
          </a:xfrm>
        </p:grpSpPr>
        <p:sp>
          <p:nvSpPr>
            <p:cNvPr id="72" name="Elipse 71"/>
            <p:cNvSpPr/>
            <p:nvPr/>
          </p:nvSpPr>
          <p:spPr>
            <a:xfrm>
              <a:off x="1883664" y="2350008"/>
              <a:ext cx="2295144" cy="2331720"/>
            </a:xfrm>
            <a:prstGeom prst="ellipse">
              <a:avLst/>
            </a:prstGeom>
            <a:solidFill>
              <a:srgbClr val="721B95"/>
            </a:solidFill>
            <a:ln w="28575">
              <a:solidFill>
                <a:srgbClr val="721B9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8" name="Elipse 77"/>
            <p:cNvSpPr/>
            <p:nvPr/>
          </p:nvSpPr>
          <p:spPr>
            <a:xfrm>
              <a:off x="1901952" y="2386584"/>
              <a:ext cx="2295144" cy="2331720"/>
            </a:xfrm>
            <a:prstGeom prst="ellipse">
              <a:avLst/>
            </a:prstGeom>
            <a:solidFill>
              <a:srgbClr val="8C21B7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9" name="Elipse 78"/>
            <p:cNvSpPr/>
            <p:nvPr/>
          </p:nvSpPr>
          <p:spPr>
            <a:xfrm>
              <a:off x="1901952" y="2404872"/>
              <a:ext cx="2258568" cy="2212848"/>
            </a:xfrm>
            <a:prstGeom prst="ellipse">
              <a:avLst/>
            </a:prstGeom>
            <a:solidFill>
              <a:srgbClr val="B482DA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0" name="Elipse 79"/>
            <p:cNvSpPr/>
            <p:nvPr/>
          </p:nvSpPr>
          <p:spPr>
            <a:xfrm>
              <a:off x="1944624" y="2432160"/>
              <a:ext cx="2252472" cy="218846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3200" dirty="0" smtClean="0">
                  <a:solidFill>
                    <a:schemeClr val="tx1"/>
                  </a:solidFill>
                </a:rPr>
                <a:t>1,4</a:t>
              </a:r>
              <a:r>
                <a:rPr lang="es-MX" sz="2400" dirty="0" smtClean="0">
                  <a:solidFill>
                    <a:schemeClr val="tx1"/>
                  </a:solidFill>
                </a:rPr>
                <a:t>% </a:t>
              </a:r>
            </a:p>
            <a:p>
              <a:pPr algn="ctr"/>
              <a:r>
                <a:rPr lang="es-MX" sz="1600" dirty="0" smtClean="0">
                  <a:solidFill>
                    <a:schemeClr val="tx1"/>
                  </a:solidFill>
                </a:rPr>
                <a:t>RESERVA IDENTIDAD</a:t>
              </a:r>
              <a:endParaRPr lang="es-ES" sz="1050" dirty="0">
                <a:solidFill>
                  <a:schemeClr val="tx1"/>
                </a:solidFill>
              </a:endParaRPr>
            </a:p>
          </p:txBody>
        </p:sp>
      </p:grpSp>
      <p:sp>
        <p:nvSpPr>
          <p:cNvPr id="81" name="Flecha derecha 80"/>
          <p:cNvSpPr>
            <a:spLocks noChangeAspect="1"/>
          </p:cNvSpPr>
          <p:nvPr/>
        </p:nvSpPr>
        <p:spPr>
          <a:xfrm rot="7355093">
            <a:off x="5018530" y="4363309"/>
            <a:ext cx="250012" cy="81885"/>
          </a:xfrm>
          <a:prstGeom prst="rightArrow">
            <a:avLst/>
          </a:prstGeom>
          <a:solidFill>
            <a:srgbClr val="721B95"/>
          </a:solidFill>
          <a:ln>
            <a:solidFill>
              <a:srgbClr val="721B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2" name="Imagen 8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8563" y="6462990"/>
            <a:ext cx="1389302" cy="325156"/>
          </a:xfrm>
          <a:prstGeom prst="rect">
            <a:avLst/>
          </a:prstGeom>
        </p:spPr>
      </p:pic>
      <p:sp>
        <p:nvSpPr>
          <p:cNvPr id="83" name="Título 1"/>
          <p:cNvSpPr txBox="1">
            <a:spLocks/>
          </p:cNvSpPr>
          <p:nvPr/>
        </p:nvSpPr>
        <p:spPr>
          <a:xfrm>
            <a:off x="266411" y="683027"/>
            <a:ext cx="4360722" cy="5079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2000" dirty="0"/>
          </a:p>
        </p:txBody>
      </p:sp>
      <p:cxnSp>
        <p:nvCxnSpPr>
          <p:cNvPr id="11" name="Conector recto 10"/>
          <p:cNvCxnSpPr/>
          <p:nvPr/>
        </p:nvCxnSpPr>
        <p:spPr>
          <a:xfrm>
            <a:off x="361661" y="1149664"/>
            <a:ext cx="2538557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797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7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47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75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250"/>
                            </p:stCondLst>
                            <p:childTnLst>
                              <p:par>
                                <p:cTn id="50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25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750"/>
                            </p:stCondLst>
                            <p:childTnLst>
                              <p:par>
                                <p:cTn id="68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0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1500"/>
                            </p:stCondLst>
                            <p:childTnLst>
                              <p:par>
                                <p:cTn id="77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2750"/>
                            </p:stCondLst>
                            <p:childTnLst>
                              <p:par>
                                <p:cTn id="83" presetID="42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250"/>
                            </p:stCondLst>
                            <p:childTnLst>
                              <p:par>
                                <p:cTn id="89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500"/>
                            </p:stCondLst>
                            <p:childTnLst>
                              <p:par>
                                <p:cTn id="9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65" grpId="0" animBg="1"/>
      <p:bldP spid="66" grpId="0" animBg="1"/>
      <p:bldP spid="67" grpId="0" animBg="1"/>
      <p:bldP spid="71" grpId="0" animBg="1"/>
      <p:bldP spid="81" grpId="0" animBg="1"/>
      <p:bldP spid="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ángulo 41"/>
          <p:cNvSpPr/>
          <p:nvPr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rgbClr val="F0E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7376" y="526442"/>
            <a:ext cx="10515600" cy="1062438"/>
          </a:xfrm>
        </p:spPr>
        <p:txBody>
          <a:bodyPr>
            <a:noAutofit/>
          </a:bodyPr>
          <a:lstStyle/>
          <a:p>
            <a:r>
              <a:rPr lang="es-MX" sz="2800" dirty="0"/>
              <a:t>E</a:t>
            </a:r>
            <a:r>
              <a:rPr lang="es-MX" sz="2800" dirty="0" smtClean="0"/>
              <a:t>dad </a:t>
            </a:r>
            <a:r>
              <a:rPr lang="es-MX" sz="2800" dirty="0" smtClean="0"/>
              <a:t>de la víctima</a:t>
            </a:r>
            <a:br>
              <a:rPr lang="es-MX" sz="2800" dirty="0" smtClean="0"/>
            </a:br>
            <a:r>
              <a:rPr lang="es-MX" sz="2800" dirty="0" smtClean="0"/>
              <a:t/>
            </a:r>
            <a:br>
              <a:rPr lang="es-MX" sz="2800" dirty="0" smtClean="0"/>
            </a:br>
            <a:endParaRPr lang="es-ES" sz="2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991" y="6393136"/>
            <a:ext cx="1101526" cy="464864"/>
          </a:xfrm>
          <a:prstGeom prst="rect">
            <a:avLst/>
          </a:prstGeom>
        </p:spPr>
      </p:pic>
      <p:sp>
        <p:nvSpPr>
          <p:cNvPr id="8" name="Redondear rectángulo de esquina diagonal 7"/>
          <p:cNvSpPr/>
          <p:nvPr/>
        </p:nvSpPr>
        <p:spPr>
          <a:xfrm>
            <a:off x="9293352" y="6206512"/>
            <a:ext cx="2889504" cy="722376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050" dirty="0" smtClean="0">
                <a:solidFill>
                  <a:srgbClr val="7030A0"/>
                </a:solidFill>
              </a:rPr>
              <a:t>Cra. Silvana Dea Labat</a:t>
            </a:r>
          </a:p>
          <a:p>
            <a:pPr algn="r"/>
            <a:r>
              <a:rPr lang="es-MX" sz="800" dirty="0" smtClean="0">
                <a:solidFill>
                  <a:srgbClr val="7030A0"/>
                </a:solidFill>
              </a:rPr>
              <a:t>Directora Ejecutiva </a:t>
            </a:r>
          </a:p>
          <a:p>
            <a:pPr algn="r"/>
            <a:r>
              <a:rPr lang="es-MX" sz="800" dirty="0" smtClean="0">
                <a:solidFill>
                  <a:srgbClr val="7030A0"/>
                </a:solidFill>
              </a:rPr>
              <a:t>Instituto Provincial de Estadística y Censos</a:t>
            </a:r>
            <a:endParaRPr lang="es-ES" sz="800" dirty="0">
              <a:solidFill>
                <a:srgbClr val="7030A0"/>
              </a:solidFill>
            </a:endParaRPr>
          </a:p>
        </p:txBody>
      </p:sp>
      <p:cxnSp>
        <p:nvCxnSpPr>
          <p:cNvPr id="14" name="Conector recto 13"/>
          <p:cNvCxnSpPr/>
          <p:nvPr/>
        </p:nvCxnSpPr>
        <p:spPr>
          <a:xfrm flipV="1">
            <a:off x="498765" y="1263697"/>
            <a:ext cx="2613888" cy="811"/>
          </a:xfrm>
          <a:prstGeom prst="line">
            <a:avLst/>
          </a:prstGeom>
          <a:ln w="28575">
            <a:solidFill>
              <a:srgbClr val="721B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ángulo 20"/>
          <p:cNvSpPr/>
          <p:nvPr/>
        </p:nvSpPr>
        <p:spPr>
          <a:xfrm>
            <a:off x="2240280" y="3003804"/>
            <a:ext cx="1581912" cy="1014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" name="Grupo 12"/>
          <p:cNvGrpSpPr/>
          <p:nvPr/>
        </p:nvGrpSpPr>
        <p:grpSpPr>
          <a:xfrm>
            <a:off x="9892152" y="1475039"/>
            <a:ext cx="1930400" cy="532345"/>
            <a:chOff x="9968317" y="1292277"/>
            <a:chExt cx="1930400" cy="719439"/>
          </a:xfrm>
        </p:grpSpPr>
        <p:sp>
          <p:nvSpPr>
            <p:cNvPr id="9" name="Redondear rectángulo de esquina diagonal 8"/>
            <p:cNvSpPr>
              <a:spLocks/>
            </p:cNvSpPr>
            <p:nvPr/>
          </p:nvSpPr>
          <p:spPr>
            <a:xfrm>
              <a:off x="9968317" y="1292277"/>
              <a:ext cx="1930400" cy="719439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7" name="Redondear rectángulo de esquina diagonal 86"/>
            <p:cNvSpPr>
              <a:spLocks/>
            </p:cNvSpPr>
            <p:nvPr/>
          </p:nvSpPr>
          <p:spPr>
            <a:xfrm>
              <a:off x="10039048" y="1343813"/>
              <a:ext cx="1735403" cy="639622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8" name="Redondear rectángulo de esquina diagonal 87"/>
            <p:cNvSpPr>
              <a:spLocks/>
            </p:cNvSpPr>
            <p:nvPr/>
          </p:nvSpPr>
          <p:spPr>
            <a:xfrm>
              <a:off x="10003037" y="1363334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400" dirty="0" smtClean="0">
                  <a:solidFill>
                    <a:schemeClr val="bg1"/>
                  </a:solidFill>
                </a:rPr>
                <a:t>20 a 29 </a:t>
              </a:r>
              <a:r>
                <a:rPr lang="es-MX" sz="2400" dirty="0">
                  <a:solidFill>
                    <a:schemeClr val="bg1"/>
                  </a:solidFill>
                </a:rPr>
                <a:t>a</a:t>
              </a:r>
              <a:r>
                <a:rPr lang="es-MX" sz="2400" dirty="0" smtClean="0">
                  <a:solidFill>
                    <a:schemeClr val="bg1"/>
                  </a:solidFill>
                </a:rPr>
                <a:t>ños</a:t>
              </a:r>
              <a:endParaRPr lang="es-MX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8714712" y="1326937"/>
            <a:ext cx="1057275" cy="828551"/>
            <a:chOff x="8905875" y="1981323"/>
            <a:chExt cx="1057275" cy="828551"/>
          </a:xfrm>
        </p:grpSpPr>
        <p:sp>
          <p:nvSpPr>
            <p:cNvPr id="22" name="Flecha derecha 21"/>
            <p:cNvSpPr/>
            <p:nvPr/>
          </p:nvSpPr>
          <p:spPr>
            <a:xfrm>
              <a:off x="8905875" y="1981323"/>
              <a:ext cx="1009650" cy="828551"/>
            </a:xfrm>
            <a:prstGeom prst="rightArrow">
              <a:avLst/>
            </a:prstGeom>
            <a:solidFill>
              <a:srgbClr val="8C21B7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 smtClean="0"/>
                <a:t>        </a:t>
              </a:r>
              <a:endParaRPr lang="es-ES" sz="2800" dirty="0"/>
            </a:p>
          </p:txBody>
        </p:sp>
        <p:sp>
          <p:nvSpPr>
            <p:cNvPr id="157" name="Flecha derecha 156"/>
            <p:cNvSpPr/>
            <p:nvPr/>
          </p:nvSpPr>
          <p:spPr>
            <a:xfrm>
              <a:off x="8953500" y="2019640"/>
              <a:ext cx="1009650" cy="752475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D5C4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2400" spc="-100" dirty="0" smtClean="0">
                  <a:solidFill>
                    <a:srgbClr val="002060"/>
                  </a:solidFill>
                </a:rPr>
                <a:t>30,4</a:t>
              </a:r>
              <a:r>
                <a:rPr lang="es-MX" spc="-100" dirty="0" smtClean="0">
                  <a:solidFill>
                    <a:srgbClr val="002060"/>
                  </a:solidFill>
                </a:rPr>
                <a:t>%</a:t>
              </a:r>
              <a:endParaRPr lang="es-ES" spc="-1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58" name="Grupo 157"/>
          <p:cNvGrpSpPr/>
          <p:nvPr/>
        </p:nvGrpSpPr>
        <p:grpSpPr>
          <a:xfrm>
            <a:off x="9892152" y="2706038"/>
            <a:ext cx="1930400" cy="532345"/>
            <a:chOff x="9968317" y="1292277"/>
            <a:chExt cx="1930400" cy="719439"/>
          </a:xfrm>
        </p:grpSpPr>
        <p:sp>
          <p:nvSpPr>
            <p:cNvPr id="159" name="Redondear rectángulo de esquina diagonal 158"/>
            <p:cNvSpPr>
              <a:spLocks/>
            </p:cNvSpPr>
            <p:nvPr/>
          </p:nvSpPr>
          <p:spPr>
            <a:xfrm>
              <a:off x="9968317" y="1292277"/>
              <a:ext cx="1930400" cy="719439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0" name="Redondear rectángulo de esquina diagonal 159"/>
            <p:cNvSpPr>
              <a:spLocks/>
            </p:cNvSpPr>
            <p:nvPr/>
          </p:nvSpPr>
          <p:spPr>
            <a:xfrm>
              <a:off x="10039048" y="1343813"/>
              <a:ext cx="1735403" cy="639622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1" name="Redondear rectángulo de esquina diagonal 160"/>
            <p:cNvSpPr>
              <a:spLocks/>
            </p:cNvSpPr>
            <p:nvPr/>
          </p:nvSpPr>
          <p:spPr>
            <a:xfrm>
              <a:off x="10003037" y="1363334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400" dirty="0" smtClean="0">
                  <a:solidFill>
                    <a:schemeClr val="bg1"/>
                  </a:solidFill>
                </a:rPr>
                <a:t>30 a 39 años</a:t>
              </a:r>
              <a:endParaRPr lang="es-MX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2" name="Grupo 161"/>
          <p:cNvGrpSpPr/>
          <p:nvPr/>
        </p:nvGrpSpPr>
        <p:grpSpPr>
          <a:xfrm>
            <a:off x="8714712" y="2557936"/>
            <a:ext cx="1057275" cy="828551"/>
            <a:chOff x="8905875" y="1981323"/>
            <a:chExt cx="1057275" cy="828551"/>
          </a:xfrm>
        </p:grpSpPr>
        <p:sp>
          <p:nvSpPr>
            <p:cNvPr id="163" name="Flecha derecha 162"/>
            <p:cNvSpPr/>
            <p:nvPr/>
          </p:nvSpPr>
          <p:spPr>
            <a:xfrm>
              <a:off x="8905875" y="1981323"/>
              <a:ext cx="1009650" cy="828551"/>
            </a:xfrm>
            <a:prstGeom prst="rightArrow">
              <a:avLst/>
            </a:prstGeom>
            <a:solidFill>
              <a:srgbClr val="8C21B7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 smtClean="0"/>
                <a:t>        </a:t>
              </a:r>
              <a:endParaRPr lang="es-ES" sz="2800" dirty="0"/>
            </a:p>
          </p:txBody>
        </p:sp>
        <p:sp>
          <p:nvSpPr>
            <p:cNvPr id="164" name="Flecha derecha 163"/>
            <p:cNvSpPr/>
            <p:nvPr/>
          </p:nvSpPr>
          <p:spPr>
            <a:xfrm>
              <a:off x="8953500" y="2019640"/>
              <a:ext cx="1009650" cy="752475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D5C4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2400" spc="-100" dirty="0" smtClean="0">
                  <a:solidFill>
                    <a:srgbClr val="002060"/>
                  </a:solidFill>
                </a:rPr>
                <a:t>26,1</a:t>
              </a:r>
              <a:r>
                <a:rPr lang="es-MX" spc="-100" dirty="0" smtClean="0">
                  <a:solidFill>
                    <a:srgbClr val="002060"/>
                  </a:solidFill>
                </a:rPr>
                <a:t>%</a:t>
              </a:r>
              <a:endParaRPr lang="es-ES" spc="-1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65" name="Grupo 164"/>
          <p:cNvGrpSpPr/>
          <p:nvPr/>
        </p:nvGrpSpPr>
        <p:grpSpPr>
          <a:xfrm>
            <a:off x="9892152" y="3955310"/>
            <a:ext cx="1930400" cy="532345"/>
            <a:chOff x="9968317" y="1292277"/>
            <a:chExt cx="1930400" cy="719439"/>
          </a:xfrm>
        </p:grpSpPr>
        <p:sp>
          <p:nvSpPr>
            <p:cNvPr id="166" name="Redondear rectángulo de esquina diagonal 165"/>
            <p:cNvSpPr>
              <a:spLocks/>
            </p:cNvSpPr>
            <p:nvPr/>
          </p:nvSpPr>
          <p:spPr>
            <a:xfrm>
              <a:off x="9968317" y="1292277"/>
              <a:ext cx="1930400" cy="719439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7" name="Redondear rectángulo de esquina diagonal 166"/>
            <p:cNvSpPr>
              <a:spLocks/>
            </p:cNvSpPr>
            <p:nvPr/>
          </p:nvSpPr>
          <p:spPr>
            <a:xfrm>
              <a:off x="10039048" y="1343813"/>
              <a:ext cx="1735403" cy="639622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8" name="Redondear rectángulo de esquina diagonal 167"/>
            <p:cNvSpPr>
              <a:spLocks/>
            </p:cNvSpPr>
            <p:nvPr/>
          </p:nvSpPr>
          <p:spPr>
            <a:xfrm>
              <a:off x="10003037" y="1363334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400" dirty="0" smtClean="0">
                  <a:solidFill>
                    <a:schemeClr val="bg1"/>
                  </a:solidFill>
                </a:rPr>
                <a:t>40 a 49 años</a:t>
              </a:r>
              <a:endParaRPr lang="es-MX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9" name="Grupo 168"/>
          <p:cNvGrpSpPr/>
          <p:nvPr/>
        </p:nvGrpSpPr>
        <p:grpSpPr>
          <a:xfrm>
            <a:off x="8714712" y="3807208"/>
            <a:ext cx="1057275" cy="828551"/>
            <a:chOff x="8905875" y="1981323"/>
            <a:chExt cx="1057275" cy="828551"/>
          </a:xfrm>
        </p:grpSpPr>
        <p:sp>
          <p:nvSpPr>
            <p:cNvPr id="170" name="Flecha derecha 169"/>
            <p:cNvSpPr/>
            <p:nvPr/>
          </p:nvSpPr>
          <p:spPr>
            <a:xfrm>
              <a:off x="8905875" y="1981323"/>
              <a:ext cx="1009650" cy="828551"/>
            </a:xfrm>
            <a:prstGeom prst="rightArrow">
              <a:avLst/>
            </a:prstGeom>
            <a:solidFill>
              <a:srgbClr val="8C21B7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 smtClean="0"/>
                <a:t>        </a:t>
              </a:r>
              <a:endParaRPr lang="es-ES" sz="2800" dirty="0"/>
            </a:p>
          </p:txBody>
        </p:sp>
        <p:sp>
          <p:nvSpPr>
            <p:cNvPr id="171" name="Flecha derecha 170"/>
            <p:cNvSpPr/>
            <p:nvPr/>
          </p:nvSpPr>
          <p:spPr>
            <a:xfrm>
              <a:off x="8953500" y="2019640"/>
              <a:ext cx="1009650" cy="752475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D5C4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2400" spc="-100" dirty="0" smtClean="0">
                  <a:solidFill>
                    <a:srgbClr val="002060"/>
                  </a:solidFill>
                </a:rPr>
                <a:t>14,9</a:t>
              </a:r>
              <a:r>
                <a:rPr lang="es-MX" spc="-100" dirty="0" smtClean="0">
                  <a:solidFill>
                    <a:srgbClr val="002060"/>
                  </a:solidFill>
                </a:rPr>
                <a:t>%</a:t>
              </a:r>
              <a:endParaRPr lang="es-ES" spc="-1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0" name="Grupo 39"/>
          <p:cNvGrpSpPr/>
          <p:nvPr/>
        </p:nvGrpSpPr>
        <p:grpSpPr>
          <a:xfrm>
            <a:off x="9892152" y="5080911"/>
            <a:ext cx="1930400" cy="532345"/>
            <a:chOff x="9968317" y="1292277"/>
            <a:chExt cx="1930400" cy="719439"/>
          </a:xfrm>
        </p:grpSpPr>
        <p:sp>
          <p:nvSpPr>
            <p:cNvPr id="41" name="Redondear rectángulo de esquina diagonal 40"/>
            <p:cNvSpPr>
              <a:spLocks/>
            </p:cNvSpPr>
            <p:nvPr/>
          </p:nvSpPr>
          <p:spPr>
            <a:xfrm>
              <a:off x="9968317" y="1292277"/>
              <a:ext cx="1930400" cy="719439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3" name="Redondear rectángulo de esquina diagonal 42"/>
            <p:cNvSpPr>
              <a:spLocks/>
            </p:cNvSpPr>
            <p:nvPr/>
          </p:nvSpPr>
          <p:spPr>
            <a:xfrm>
              <a:off x="10039048" y="1343813"/>
              <a:ext cx="1735403" cy="639622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4" name="Redondear rectángulo de esquina diagonal 43"/>
            <p:cNvSpPr>
              <a:spLocks/>
            </p:cNvSpPr>
            <p:nvPr/>
          </p:nvSpPr>
          <p:spPr>
            <a:xfrm>
              <a:off x="10039048" y="1336337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400" dirty="0" smtClean="0">
                  <a:solidFill>
                    <a:schemeClr val="bg1"/>
                  </a:solidFill>
                </a:rPr>
                <a:t>14 a 19 años</a:t>
              </a:r>
              <a:endParaRPr lang="es-MX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5" name="Grupo 44"/>
          <p:cNvGrpSpPr/>
          <p:nvPr/>
        </p:nvGrpSpPr>
        <p:grpSpPr>
          <a:xfrm>
            <a:off x="8690899" y="4939709"/>
            <a:ext cx="1057275" cy="828551"/>
            <a:chOff x="8905875" y="1981323"/>
            <a:chExt cx="1057275" cy="828551"/>
          </a:xfrm>
        </p:grpSpPr>
        <p:sp>
          <p:nvSpPr>
            <p:cNvPr id="46" name="Flecha derecha 45"/>
            <p:cNvSpPr/>
            <p:nvPr/>
          </p:nvSpPr>
          <p:spPr>
            <a:xfrm>
              <a:off x="8905875" y="1981323"/>
              <a:ext cx="1009650" cy="828551"/>
            </a:xfrm>
            <a:prstGeom prst="rightArrow">
              <a:avLst/>
            </a:prstGeom>
            <a:solidFill>
              <a:srgbClr val="8C21B7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 smtClean="0"/>
                <a:t>        </a:t>
              </a:r>
              <a:endParaRPr lang="es-ES" sz="2800" dirty="0"/>
            </a:p>
          </p:txBody>
        </p:sp>
        <p:sp>
          <p:nvSpPr>
            <p:cNvPr id="47" name="Flecha derecha 46"/>
            <p:cNvSpPr/>
            <p:nvPr/>
          </p:nvSpPr>
          <p:spPr>
            <a:xfrm>
              <a:off x="8953500" y="2019640"/>
              <a:ext cx="1009650" cy="752475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D5C4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2400" spc="-100" dirty="0" smtClean="0">
                  <a:solidFill>
                    <a:srgbClr val="002060"/>
                  </a:solidFill>
                </a:rPr>
                <a:t>8,2</a:t>
              </a:r>
              <a:r>
                <a:rPr lang="es-MX" spc="-100" dirty="0" smtClean="0">
                  <a:solidFill>
                    <a:srgbClr val="002060"/>
                  </a:solidFill>
                </a:rPr>
                <a:t>%</a:t>
              </a:r>
              <a:endParaRPr lang="es-ES" spc="-100" dirty="0">
                <a:solidFill>
                  <a:srgbClr val="002060"/>
                </a:solidFill>
              </a:endParaRPr>
            </a:p>
          </p:txBody>
        </p:sp>
      </p:grpSp>
      <p:graphicFrame>
        <p:nvGraphicFramePr>
          <p:cNvPr id="48" name="Gráfico 47">
            <a:extLst>
              <a:ext uri="{FF2B5EF4-FFF2-40B4-BE49-F238E27FC236}">
                <a16:creationId xmlns:a16="http://schemas.microsoft.com/office/drawing/2014/main" xmlns="" id="{77E91CE9-669C-AE4A-9679-02C7CA4ABB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0829134"/>
              </p:ext>
            </p:extLst>
          </p:nvPr>
        </p:nvGraphicFramePr>
        <p:xfrm>
          <a:off x="951346" y="1527617"/>
          <a:ext cx="6844146" cy="4186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9" name="Imagen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8563" y="6462990"/>
            <a:ext cx="1389302" cy="325156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407530" y="802813"/>
            <a:ext cx="28292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/>
              <a:t>Datos </a:t>
            </a:r>
            <a:r>
              <a:rPr lang="es-MX" sz="2000" dirty="0" smtClean="0"/>
              <a:t>Policía </a:t>
            </a:r>
            <a:r>
              <a:rPr lang="es-MX" sz="2000" dirty="0"/>
              <a:t>de Misiones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31487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75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50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250"/>
                            </p:stCondLst>
                            <p:childTnLst>
                              <p:par>
                                <p:cTn id="63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4000"/>
                            </p:stCondLst>
                            <p:childTnLst>
                              <p:par>
                                <p:cTn id="69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750"/>
                            </p:stCondLst>
                            <p:childTnLst>
                              <p:par>
                                <p:cTn id="75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7500"/>
                            </p:stCondLst>
                            <p:childTnLst>
                              <p:par>
                                <p:cTn id="81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Graphic spid="48" grpId="0">
        <p:bldAsOne/>
      </p:bldGraphic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ángulo 56"/>
          <p:cNvSpPr/>
          <p:nvPr/>
        </p:nvSpPr>
        <p:spPr>
          <a:xfrm>
            <a:off x="-9144" y="0"/>
            <a:ext cx="12192000" cy="6857999"/>
          </a:xfrm>
          <a:prstGeom prst="rect">
            <a:avLst/>
          </a:prstGeom>
          <a:solidFill>
            <a:srgbClr val="F0E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991" y="6393136"/>
            <a:ext cx="1101526" cy="464864"/>
          </a:xfrm>
          <a:prstGeom prst="rect">
            <a:avLst/>
          </a:prstGeom>
        </p:spPr>
      </p:pic>
      <p:sp>
        <p:nvSpPr>
          <p:cNvPr id="8" name="Redondear rectángulo de esquina diagonal 7"/>
          <p:cNvSpPr/>
          <p:nvPr/>
        </p:nvSpPr>
        <p:spPr>
          <a:xfrm>
            <a:off x="9293352" y="6206512"/>
            <a:ext cx="2889504" cy="722376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050" dirty="0" smtClean="0">
                <a:solidFill>
                  <a:srgbClr val="7030A0"/>
                </a:solidFill>
              </a:rPr>
              <a:t>Cra. Silvana Dea Labat</a:t>
            </a:r>
          </a:p>
          <a:p>
            <a:pPr algn="r"/>
            <a:r>
              <a:rPr lang="es-MX" sz="800" dirty="0" smtClean="0">
                <a:solidFill>
                  <a:srgbClr val="7030A0"/>
                </a:solidFill>
              </a:rPr>
              <a:t>Directora Ejecutiva </a:t>
            </a:r>
          </a:p>
          <a:p>
            <a:pPr algn="r"/>
            <a:r>
              <a:rPr lang="es-MX" sz="800" dirty="0" smtClean="0">
                <a:solidFill>
                  <a:srgbClr val="7030A0"/>
                </a:solidFill>
              </a:rPr>
              <a:t>Instituto Provincial de Estadística y Censos</a:t>
            </a:r>
            <a:endParaRPr lang="es-ES" sz="800" dirty="0">
              <a:solidFill>
                <a:srgbClr val="7030A0"/>
              </a:solidFill>
            </a:endParaRPr>
          </a:p>
        </p:txBody>
      </p:sp>
      <p:cxnSp>
        <p:nvCxnSpPr>
          <p:cNvPr id="14" name="Conector recto 13"/>
          <p:cNvCxnSpPr/>
          <p:nvPr/>
        </p:nvCxnSpPr>
        <p:spPr>
          <a:xfrm flipV="1">
            <a:off x="544580" y="1237432"/>
            <a:ext cx="2613400" cy="31956"/>
          </a:xfrm>
          <a:prstGeom prst="line">
            <a:avLst/>
          </a:prstGeom>
          <a:ln w="28575">
            <a:solidFill>
              <a:srgbClr val="721B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ángulo 20"/>
          <p:cNvSpPr/>
          <p:nvPr/>
        </p:nvSpPr>
        <p:spPr>
          <a:xfrm>
            <a:off x="2240280" y="3003804"/>
            <a:ext cx="1581912" cy="1014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" name="Grupo 12"/>
          <p:cNvGrpSpPr/>
          <p:nvPr/>
        </p:nvGrpSpPr>
        <p:grpSpPr>
          <a:xfrm>
            <a:off x="9535731" y="2165032"/>
            <a:ext cx="2547411" cy="642130"/>
            <a:chOff x="9968317" y="1292277"/>
            <a:chExt cx="1930400" cy="719439"/>
          </a:xfrm>
        </p:grpSpPr>
        <p:sp>
          <p:nvSpPr>
            <p:cNvPr id="9" name="Redondear rectángulo de esquina diagonal 8"/>
            <p:cNvSpPr>
              <a:spLocks/>
            </p:cNvSpPr>
            <p:nvPr/>
          </p:nvSpPr>
          <p:spPr>
            <a:xfrm>
              <a:off x="9968317" y="1292277"/>
              <a:ext cx="1930400" cy="719439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7" name="Redondear rectángulo de esquina diagonal 86"/>
            <p:cNvSpPr>
              <a:spLocks/>
            </p:cNvSpPr>
            <p:nvPr/>
          </p:nvSpPr>
          <p:spPr>
            <a:xfrm>
              <a:off x="10039048" y="1343813"/>
              <a:ext cx="1735403" cy="639622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8" name="Redondear rectángulo de esquina diagonal 87"/>
            <p:cNvSpPr>
              <a:spLocks/>
            </p:cNvSpPr>
            <p:nvPr/>
          </p:nvSpPr>
          <p:spPr>
            <a:xfrm>
              <a:off x="10003037" y="1363334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>
                <a:lnSpc>
                  <a:spcPts val="1600"/>
                </a:lnSpc>
              </a:pPr>
              <a:r>
                <a:rPr lang="es-AR" dirty="0">
                  <a:solidFill>
                    <a:schemeClr val="bg1"/>
                  </a:solidFill>
                  <a:latin typeface="Myriad Pro" panose="020B0503030403020204" pitchFamily="34" charset="0"/>
                  <a:ea typeface="Times New Roman" panose="02020603050405020304" pitchFamily="18" charset="0"/>
                </a:rPr>
                <a:t>e</a:t>
              </a:r>
              <a:r>
                <a:rPr lang="es-AR" dirty="0" smtClean="0">
                  <a:solidFill>
                    <a:schemeClr val="bg1"/>
                  </a:solidFill>
                  <a:latin typeface="Myriad Pro" panose="020B0503030403020204" pitchFamily="34" charset="0"/>
                  <a:ea typeface="Times New Roman" panose="02020603050405020304" pitchFamily="18" charset="0"/>
                </a:rPr>
                <a:t>x pareja</a:t>
              </a:r>
              <a:endParaRPr lang="es-MX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8434494" y="2126714"/>
            <a:ext cx="1057275" cy="828551"/>
            <a:chOff x="8905875" y="1981323"/>
            <a:chExt cx="1057275" cy="828551"/>
          </a:xfrm>
        </p:grpSpPr>
        <p:sp>
          <p:nvSpPr>
            <p:cNvPr id="22" name="Flecha derecha 21"/>
            <p:cNvSpPr/>
            <p:nvPr/>
          </p:nvSpPr>
          <p:spPr>
            <a:xfrm>
              <a:off x="8905875" y="1981323"/>
              <a:ext cx="1009650" cy="828551"/>
            </a:xfrm>
            <a:prstGeom prst="rightArrow">
              <a:avLst/>
            </a:prstGeom>
            <a:solidFill>
              <a:srgbClr val="8C21B7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 smtClean="0"/>
                <a:t>        </a:t>
              </a:r>
              <a:endParaRPr lang="es-ES" sz="2800" dirty="0"/>
            </a:p>
          </p:txBody>
        </p:sp>
        <p:sp>
          <p:nvSpPr>
            <p:cNvPr id="157" name="Flecha derecha 156"/>
            <p:cNvSpPr/>
            <p:nvPr/>
          </p:nvSpPr>
          <p:spPr>
            <a:xfrm>
              <a:off x="8953500" y="2019640"/>
              <a:ext cx="1009650" cy="752475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D5C4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AR" dirty="0" smtClean="0">
                  <a:solidFill>
                    <a:srgbClr val="000000"/>
                  </a:solidFill>
                  <a:latin typeface="Myriad Pro" panose="020B0503030403020204" pitchFamily="34" charset="0"/>
                  <a:ea typeface="Times New Roman" panose="02020603050405020304" pitchFamily="18" charset="0"/>
                </a:rPr>
                <a:t>37,1%</a:t>
              </a:r>
              <a:endParaRPr lang="es-ES" spc="-1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3" name="Grupo 42"/>
          <p:cNvGrpSpPr/>
          <p:nvPr/>
        </p:nvGrpSpPr>
        <p:grpSpPr>
          <a:xfrm>
            <a:off x="9535731" y="3363686"/>
            <a:ext cx="2547411" cy="664027"/>
            <a:chOff x="9968317" y="1292277"/>
            <a:chExt cx="1930400" cy="719439"/>
          </a:xfrm>
        </p:grpSpPr>
        <p:sp>
          <p:nvSpPr>
            <p:cNvPr id="44" name="Redondear rectángulo de esquina diagonal 43"/>
            <p:cNvSpPr>
              <a:spLocks/>
            </p:cNvSpPr>
            <p:nvPr/>
          </p:nvSpPr>
          <p:spPr>
            <a:xfrm>
              <a:off x="9968317" y="1292277"/>
              <a:ext cx="1930400" cy="719439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5" name="Redondear rectángulo de esquina diagonal 44"/>
            <p:cNvSpPr>
              <a:spLocks/>
            </p:cNvSpPr>
            <p:nvPr/>
          </p:nvSpPr>
          <p:spPr>
            <a:xfrm>
              <a:off x="10039048" y="1343813"/>
              <a:ext cx="1735403" cy="639622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6" name="Redondear rectángulo de esquina diagonal 45"/>
            <p:cNvSpPr>
              <a:spLocks/>
            </p:cNvSpPr>
            <p:nvPr/>
          </p:nvSpPr>
          <p:spPr>
            <a:xfrm>
              <a:off x="10003037" y="1363334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dirty="0" smtClean="0">
                  <a:solidFill>
                    <a:schemeClr val="bg1"/>
                  </a:solidFill>
                  <a:latin typeface="Myriad Pro" panose="020B0503030403020204" pitchFamily="34" charset="0"/>
                  <a:ea typeface="Times New Roman" panose="02020603050405020304" pitchFamily="18" charset="0"/>
                </a:rPr>
                <a:t> </a:t>
              </a:r>
              <a:r>
                <a:rPr lang="es-AR" dirty="0">
                  <a:solidFill>
                    <a:schemeClr val="bg1"/>
                  </a:solidFill>
                  <a:latin typeface="Myriad Pro" panose="020B0503030403020204" pitchFamily="34" charset="0"/>
                  <a:ea typeface="Times New Roman" panose="02020603050405020304" pitchFamily="18" charset="0"/>
                </a:rPr>
                <a:t>pareja </a:t>
              </a:r>
              <a:endParaRPr lang="es-MX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7" name="Grupo 46"/>
          <p:cNvGrpSpPr/>
          <p:nvPr/>
        </p:nvGrpSpPr>
        <p:grpSpPr>
          <a:xfrm>
            <a:off x="8434494" y="3269985"/>
            <a:ext cx="1057275" cy="828551"/>
            <a:chOff x="8905875" y="1981323"/>
            <a:chExt cx="1057275" cy="828551"/>
          </a:xfrm>
        </p:grpSpPr>
        <p:sp>
          <p:nvSpPr>
            <p:cNvPr id="48" name="Flecha derecha 47"/>
            <p:cNvSpPr/>
            <p:nvPr/>
          </p:nvSpPr>
          <p:spPr>
            <a:xfrm>
              <a:off x="8905875" y="1981323"/>
              <a:ext cx="1009650" cy="828551"/>
            </a:xfrm>
            <a:prstGeom prst="rightArrow">
              <a:avLst/>
            </a:prstGeom>
            <a:solidFill>
              <a:srgbClr val="8C21B7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 smtClean="0"/>
                <a:t>        </a:t>
              </a:r>
              <a:endParaRPr lang="es-ES" sz="2800" dirty="0"/>
            </a:p>
          </p:txBody>
        </p:sp>
        <p:sp>
          <p:nvSpPr>
            <p:cNvPr id="49" name="Flecha derecha 48"/>
            <p:cNvSpPr/>
            <p:nvPr/>
          </p:nvSpPr>
          <p:spPr>
            <a:xfrm>
              <a:off x="8953500" y="2019640"/>
              <a:ext cx="1009650" cy="752475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D5C4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AR" dirty="0" smtClean="0">
                  <a:solidFill>
                    <a:srgbClr val="000000"/>
                  </a:solidFill>
                  <a:latin typeface="Myriad Pro" panose="020B0503030403020204" pitchFamily="34" charset="0"/>
                  <a:ea typeface="Times New Roman" panose="02020603050405020304" pitchFamily="18" charset="0"/>
                </a:rPr>
                <a:t>30,1%</a:t>
              </a:r>
              <a:endParaRPr lang="es-ES" spc="-1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50" name="Grupo 49"/>
          <p:cNvGrpSpPr/>
          <p:nvPr/>
        </p:nvGrpSpPr>
        <p:grpSpPr>
          <a:xfrm>
            <a:off x="9543652" y="4561357"/>
            <a:ext cx="2547411" cy="674672"/>
            <a:chOff x="9968317" y="1292277"/>
            <a:chExt cx="1930400" cy="719439"/>
          </a:xfrm>
        </p:grpSpPr>
        <p:sp>
          <p:nvSpPr>
            <p:cNvPr id="51" name="Redondear rectángulo de esquina diagonal 50"/>
            <p:cNvSpPr>
              <a:spLocks/>
            </p:cNvSpPr>
            <p:nvPr/>
          </p:nvSpPr>
          <p:spPr>
            <a:xfrm>
              <a:off x="9968317" y="1292277"/>
              <a:ext cx="1930400" cy="719439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2" name="Redondear rectángulo de esquina diagonal 51"/>
            <p:cNvSpPr>
              <a:spLocks/>
            </p:cNvSpPr>
            <p:nvPr/>
          </p:nvSpPr>
          <p:spPr>
            <a:xfrm>
              <a:off x="10039048" y="1343813"/>
              <a:ext cx="1735403" cy="639622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3" name="Redondear rectángulo de esquina diagonal 52"/>
            <p:cNvSpPr>
              <a:spLocks/>
            </p:cNvSpPr>
            <p:nvPr/>
          </p:nvSpPr>
          <p:spPr>
            <a:xfrm>
              <a:off x="10003037" y="1363334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 smtClean="0">
                  <a:solidFill>
                    <a:schemeClr val="bg1"/>
                  </a:solidFill>
                </a:rPr>
                <a:t>familiar</a:t>
              </a:r>
              <a:endParaRPr lang="es-MX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upo 53"/>
          <p:cNvGrpSpPr/>
          <p:nvPr/>
        </p:nvGrpSpPr>
        <p:grpSpPr>
          <a:xfrm>
            <a:off x="8442415" y="4488036"/>
            <a:ext cx="1057275" cy="828551"/>
            <a:chOff x="8905875" y="1981323"/>
            <a:chExt cx="1057275" cy="828551"/>
          </a:xfrm>
        </p:grpSpPr>
        <p:sp>
          <p:nvSpPr>
            <p:cNvPr id="55" name="Flecha derecha 54"/>
            <p:cNvSpPr/>
            <p:nvPr/>
          </p:nvSpPr>
          <p:spPr>
            <a:xfrm>
              <a:off x="8905875" y="1981323"/>
              <a:ext cx="1009650" cy="828551"/>
            </a:xfrm>
            <a:prstGeom prst="rightArrow">
              <a:avLst/>
            </a:prstGeom>
            <a:solidFill>
              <a:srgbClr val="8C21B7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 smtClean="0"/>
                <a:t>        </a:t>
              </a:r>
              <a:endParaRPr lang="es-ES" sz="2800" dirty="0"/>
            </a:p>
          </p:txBody>
        </p:sp>
        <p:sp>
          <p:nvSpPr>
            <p:cNvPr id="58" name="Flecha derecha 57"/>
            <p:cNvSpPr/>
            <p:nvPr/>
          </p:nvSpPr>
          <p:spPr>
            <a:xfrm>
              <a:off x="8953500" y="2019640"/>
              <a:ext cx="1009650" cy="752475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D5C4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AR" dirty="0" smtClean="0">
                  <a:solidFill>
                    <a:srgbClr val="000000"/>
                  </a:solidFill>
                  <a:latin typeface="Myriad Pro" panose="020B0503030403020204" pitchFamily="34" charset="0"/>
                  <a:ea typeface="Times New Roman" panose="02020603050405020304" pitchFamily="18" charset="0"/>
                </a:rPr>
                <a:t>28,3%</a:t>
              </a:r>
              <a:endParaRPr lang="es-ES" spc="-100" dirty="0">
                <a:solidFill>
                  <a:srgbClr val="002060"/>
                </a:solidFill>
              </a:endParaRPr>
            </a:p>
          </p:txBody>
        </p:sp>
      </p:grpSp>
      <p:sp>
        <p:nvSpPr>
          <p:cNvPr id="42" name="Título 1"/>
          <p:cNvSpPr txBox="1">
            <a:spLocks/>
          </p:cNvSpPr>
          <p:nvPr/>
        </p:nvSpPr>
        <p:spPr>
          <a:xfrm>
            <a:off x="478591" y="380495"/>
            <a:ext cx="10515600" cy="4803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dirty="0" smtClean="0"/>
              <a:t>Parentesco </a:t>
            </a:r>
            <a:r>
              <a:rPr lang="es-MX" sz="2800" dirty="0" smtClean="0"/>
              <a:t>entre la víctima y el agresor </a:t>
            </a:r>
            <a:endParaRPr lang="es-ES" sz="2800" dirty="0"/>
          </a:p>
        </p:txBody>
      </p:sp>
      <p:graphicFrame>
        <p:nvGraphicFramePr>
          <p:cNvPr id="34" name="Gráfico 33">
            <a:extLst>
              <a:ext uri="{FF2B5EF4-FFF2-40B4-BE49-F238E27FC236}">
                <a16:creationId xmlns:a16="http://schemas.microsoft.com/office/drawing/2014/main" xmlns="" id="{6C9ED385-BF86-4D46-999C-BD2A96E0C9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2098872"/>
              </p:ext>
            </p:extLst>
          </p:nvPr>
        </p:nvGraphicFramePr>
        <p:xfrm>
          <a:off x="-79872" y="1457264"/>
          <a:ext cx="8034885" cy="5038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6" name="Imagen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8563" y="6462990"/>
            <a:ext cx="1389302" cy="325156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478591" y="832826"/>
            <a:ext cx="28292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/>
              <a:t>Datos </a:t>
            </a:r>
            <a:r>
              <a:rPr lang="es-MX" sz="2000" dirty="0" smtClean="0"/>
              <a:t>Policía </a:t>
            </a:r>
            <a:r>
              <a:rPr lang="es-MX" sz="2000" dirty="0"/>
              <a:t>de Misiones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0711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75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250"/>
                            </p:stCondLst>
                            <p:childTnLst>
                              <p:par>
                                <p:cTn id="57" presetID="42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0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750"/>
                            </p:stCondLst>
                            <p:childTnLst>
                              <p:par>
                                <p:cTn id="69" presetID="42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2" grpId="0"/>
      <p:bldGraphic spid="34" grpId="0">
        <p:bldAsOne/>
      </p:bldGraphic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ángulo 56"/>
          <p:cNvSpPr/>
          <p:nvPr/>
        </p:nvSpPr>
        <p:spPr>
          <a:xfrm>
            <a:off x="-9144" y="0"/>
            <a:ext cx="12192000" cy="6857999"/>
          </a:xfrm>
          <a:prstGeom prst="rect">
            <a:avLst/>
          </a:prstGeom>
          <a:solidFill>
            <a:srgbClr val="F0E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991" y="6393136"/>
            <a:ext cx="1101526" cy="464864"/>
          </a:xfrm>
          <a:prstGeom prst="rect">
            <a:avLst/>
          </a:prstGeom>
        </p:spPr>
      </p:pic>
      <p:sp>
        <p:nvSpPr>
          <p:cNvPr id="8" name="Redondear rectángulo de esquina diagonal 7"/>
          <p:cNvSpPr/>
          <p:nvPr/>
        </p:nvSpPr>
        <p:spPr>
          <a:xfrm>
            <a:off x="9293352" y="6206512"/>
            <a:ext cx="2889504" cy="722376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050" dirty="0" smtClean="0">
                <a:solidFill>
                  <a:srgbClr val="7030A0"/>
                </a:solidFill>
              </a:rPr>
              <a:t>Cra. Silvana Dea Labat</a:t>
            </a:r>
          </a:p>
          <a:p>
            <a:pPr algn="r"/>
            <a:r>
              <a:rPr lang="es-MX" sz="800" dirty="0" smtClean="0">
                <a:solidFill>
                  <a:srgbClr val="7030A0"/>
                </a:solidFill>
              </a:rPr>
              <a:t>Directora Ejecutiva </a:t>
            </a:r>
          </a:p>
          <a:p>
            <a:pPr algn="r"/>
            <a:r>
              <a:rPr lang="es-MX" sz="800" dirty="0" smtClean="0">
                <a:solidFill>
                  <a:srgbClr val="7030A0"/>
                </a:solidFill>
              </a:rPr>
              <a:t>Instituto Provincial de Estadística y Censos</a:t>
            </a:r>
            <a:endParaRPr lang="es-ES" sz="800" dirty="0">
              <a:solidFill>
                <a:srgbClr val="7030A0"/>
              </a:solidFill>
            </a:endParaRPr>
          </a:p>
        </p:txBody>
      </p:sp>
      <p:cxnSp>
        <p:nvCxnSpPr>
          <p:cNvPr id="14" name="Conector recto 13"/>
          <p:cNvCxnSpPr/>
          <p:nvPr/>
        </p:nvCxnSpPr>
        <p:spPr>
          <a:xfrm flipV="1">
            <a:off x="511160" y="1221145"/>
            <a:ext cx="2571405" cy="4473"/>
          </a:xfrm>
          <a:prstGeom prst="line">
            <a:avLst/>
          </a:prstGeom>
          <a:ln w="28575">
            <a:solidFill>
              <a:srgbClr val="721B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ángulo 20"/>
          <p:cNvSpPr/>
          <p:nvPr/>
        </p:nvSpPr>
        <p:spPr>
          <a:xfrm>
            <a:off x="2240280" y="3003804"/>
            <a:ext cx="1581912" cy="1014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" name="Grupo 12"/>
          <p:cNvGrpSpPr/>
          <p:nvPr/>
        </p:nvGrpSpPr>
        <p:grpSpPr>
          <a:xfrm>
            <a:off x="9415986" y="2161594"/>
            <a:ext cx="2547411" cy="532345"/>
            <a:chOff x="9968317" y="1292277"/>
            <a:chExt cx="1930400" cy="719439"/>
          </a:xfrm>
        </p:grpSpPr>
        <p:sp>
          <p:nvSpPr>
            <p:cNvPr id="9" name="Redondear rectángulo de esquina diagonal 8"/>
            <p:cNvSpPr>
              <a:spLocks/>
            </p:cNvSpPr>
            <p:nvPr/>
          </p:nvSpPr>
          <p:spPr>
            <a:xfrm>
              <a:off x="9968317" y="1292277"/>
              <a:ext cx="1930400" cy="719439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7" name="Redondear rectángulo de esquina diagonal 86"/>
            <p:cNvSpPr>
              <a:spLocks/>
            </p:cNvSpPr>
            <p:nvPr/>
          </p:nvSpPr>
          <p:spPr>
            <a:xfrm>
              <a:off x="10039048" y="1343813"/>
              <a:ext cx="1735403" cy="639622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8" name="Redondear rectángulo de esquina diagonal 87"/>
            <p:cNvSpPr>
              <a:spLocks/>
            </p:cNvSpPr>
            <p:nvPr/>
          </p:nvSpPr>
          <p:spPr>
            <a:xfrm>
              <a:off x="10003037" y="1363334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000" dirty="0">
                  <a:solidFill>
                    <a:schemeClr val="bg1"/>
                  </a:solidFill>
                </a:rPr>
                <a:t>v</a:t>
              </a:r>
              <a:r>
                <a:rPr lang="es-MX" sz="2000" dirty="0" smtClean="0">
                  <a:solidFill>
                    <a:schemeClr val="bg1"/>
                  </a:solidFill>
                </a:rPr>
                <a:t>iolencia psicológica</a:t>
              </a:r>
              <a:endParaRPr lang="es-MX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8314749" y="2013492"/>
            <a:ext cx="1057275" cy="828551"/>
            <a:chOff x="8905875" y="1981323"/>
            <a:chExt cx="1057275" cy="828551"/>
          </a:xfrm>
        </p:grpSpPr>
        <p:sp>
          <p:nvSpPr>
            <p:cNvPr id="22" name="Flecha derecha 21"/>
            <p:cNvSpPr/>
            <p:nvPr/>
          </p:nvSpPr>
          <p:spPr>
            <a:xfrm>
              <a:off x="8905875" y="1981323"/>
              <a:ext cx="1009650" cy="828551"/>
            </a:xfrm>
            <a:prstGeom prst="rightArrow">
              <a:avLst/>
            </a:prstGeom>
            <a:solidFill>
              <a:srgbClr val="8C21B7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 smtClean="0"/>
                <a:t>        </a:t>
              </a:r>
              <a:endParaRPr lang="es-ES" sz="2800" dirty="0"/>
            </a:p>
          </p:txBody>
        </p:sp>
        <p:sp>
          <p:nvSpPr>
            <p:cNvPr id="157" name="Flecha derecha 156"/>
            <p:cNvSpPr/>
            <p:nvPr/>
          </p:nvSpPr>
          <p:spPr>
            <a:xfrm>
              <a:off x="8953500" y="2019640"/>
              <a:ext cx="1009650" cy="752475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D5C4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2400" spc="-100" dirty="0" smtClean="0">
                  <a:solidFill>
                    <a:srgbClr val="002060"/>
                  </a:solidFill>
                </a:rPr>
                <a:t>52,7</a:t>
              </a:r>
              <a:r>
                <a:rPr lang="es-MX" spc="-100" dirty="0" smtClean="0">
                  <a:solidFill>
                    <a:srgbClr val="002060"/>
                  </a:solidFill>
                </a:rPr>
                <a:t>%</a:t>
              </a:r>
              <a:endParaRPr lang="es-ES" spc="-1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3" name="Grupo 42"/>
          <p:cNvGrpSpPr/>
          <p:nvPr/>
        </p:nvGrpSpPr>
        <p:grpSpPr>
          <a:xfrm>
            <a:off x="9415986" y="3370181"/>
            <a:ext cx="2547411" cy="532345"/>
            <a:chOff x="9968317" y="1292277"/>
            <a:chExt cx="1930400" cy="719439"/>
          </a:xfrm>
        </p:grpSpPr>
        <p:sp>
          <p:nvSpPr>
            <p:cNvPr id="44" name="Redondear rectángulo de esquina diagonal 43"/>
            <p:cNvSpPr>
              <a:spLocks/>
            </p:cNvSpPr>
            <p:nvPr/>
          </p:nvSpPr>
          <p:spPr>
            <a:xfrm>
              <a:off x="9968317" y="1292277"/>
              <a:ext cx="1930400" cy="719439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5" name="Redondear rectángulo de esquina diagonal 44"/>
            <p:cNvSpPr>
              <a:spLocks/>
            </p:cNvSpPr>
            <p:nvPr/>
          </p:nvSpPr>
          <p:spPr>
            <a:xfrm>
              <a:off x="10039048" y="1343813"/>
              <a:ext cx="1735403" cy="639622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6" name="Redondear rectángulo de esquina diagonal 45"/>
            <p:cNvSpPr>
              <a:spLocks/>
            </p:cNvSpPr>
            <p:nvPr/>
          </p:nvSpPr>
          <p:spPr>
            <a:xfrm>
              <a:off x="10003037" y="1363334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000" dirty="0">
                  <a:solidFill>
                    <a:schemeClr val="bg1"/>
                  </a:solidFill>
                </a:rPr>
                <a:t>v</a:t>
              </a:r>
              <a:r>
                <a:rPr lang="es-MX" sz="2000" dirty="0" smtClean="0">
                  <a:solidFill>
                    <a:schemeClr val="bg1"/>
                  </a:solidFill>
                </a:rPr>
                <a:t>iolencia física</a:t>
              </a:r>
              <a:endParaRPr lang="es-MX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7" name="Grupo 46"/>
          <p:cNvGrpSpPr/>
          <p:nvPr/>
        </p:nvGrpSpPr>
        <p:grpSpPr>
          <a:xfrm>
            <a:off x="8314749" y="3207399"/>
            <a:ext cx="1057275" cy="828551"/>
            <a:chOff x="8905875" y="1981323"/>
            <a:chExt cx="1057275" cy="828551"/>
          </a:xfrm>
        </p:grpSpPr>
        <p:sp>
          <p:nvSpPr>
            <p:cNvPr id="48" name="Flecha derecha 47"/>
            <p:cNvSpPr/>
            <p:nvPr/>
          </p:nvSpPr>
          <p:spPr>
            <a:xfrm>
              <a:off x="8905875" y="1981323"/>
              <a:ext cx="1009650" cy="828551"/>
            </a:xfrm>
            <a:prstGeom prst="rightArrow">
              <a:avLst/>
            </a:prstGeom>
            <a:solidFill>
              <a:srgbClr val="8C21B7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 smtClean="0"/>
                <a:t>        </a:t>
              </a:r>
              <a:endParaRPr lang="es-ES" sz="2800" dirty="0"/>
            </a:p>
          </p:txBody>
        </p:sp>
        <p:sp>
          <p:nvSpPr>
            <p:cNvPr id="49" name="Flecha derecha 48"/>
            <p:cNvSpPr/>
            <p:nvPr/>
          </p:nvSpPr>
          <p:spPr>
            <a:xfrm>
              <a:off x="8953500" y="2019640"/>
              <a:ext cx="1009650" cy="752475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D5C4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2400" spc="-100" dirty="0" smtClean="0">
                  <a:solidFill>
                    <a:srgbClr val="002060"/>
                  </a:solidFill>
                </a:rPr>
                <a:t>31,4</a:t>
              </a:r>
              <a:r>
                <a:rPr lang="es-MX" spc="-100" dirty="0" smtClean="0">
                  <a:solidFill>
                    <a:srgbClr val="002060"/>
                  </a:solidFill>
                </a:rPr>
                <a:t>%</a:t>
              </a:r>
              <a:endParaRPr lang="es-ES" spc="-1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50" name="Grupo 49"/>
          <p:cNvGrpSpPr/>
          <p:nvPr/>
        </p:nvGrpSpPr>
        <p:grpSpPr>
          <a:xfrm>
            <a:off x="9423907" y="4588232"/>
            <a:ext cx="2547411" cy="532345"/>
            <a:chOff x="9968317" y="1292277"/>
            <a:chExt cx="1930400" cy="719439"/>
          </a:xfrm>
        </p:grpSpPr>
        <p:sp>
          <p:nvSpPr>
            <p:cNvPr id="51" name="Redondear rectángulo de esquina diagonal 50"/>
            <p:cNvSpPr>
              <a:spLocks/>
            </p:cNvSpPr>
            <p:nvPr/>
          </p:nvSpPr>
          <p:spPr>
            <a:xfrm>
              <a:off x="9968317" y="1292277"/>
              <a:ext cx="1930400" cy="719439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2" name="Redondear rectángulo de esquina diagonal 51"/>
            <p:cNvSpPr>
              <a:spLocks/>
            </p:cNvSpPr>
            <p:nvPr/>
          </p:nvSpPr>
          <p:spPr>
            <a:xfrm>
              <a:off x="10039048" y="1343813"/>
              <a:ext cx="1735403" cy="639622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3" name="Redondear rectángulo de esquina diagonal 52"/>
            <p:cNvSpPr>
              <a:spLocks/>
            </p:cNvSpPr>
            <p:nvPr/>
          </p:nvSpPr>
          <p:spPr>
            <a:xfrm>
              <a:off x="10003037" y="1363334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000" dirty="0">
                  <a:solidFill>
                    <a:schemeClr val="bg1"/>
                  </a:solidFill>
                </a:rPr>
                <a:t>v</a:t>
              </a:r>
              <a:r>
                <a:rPr lang="es-MX" sz="2000" dirty="0" smtClean="0">
                  <a:solidFill>
                    <a:schemeClr val="bg1"/>
                  </a:solidFill>
                </a:rPr>
                <a:t>iolencia económica</a:t>
              </a:r>
              <a:endParaRPr lang="es-MX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upo 53"/>
          <p:cNvGrpSpPr/>
          <p:nvPr/>
        </p:nvGrpSpPr>
        <p:grpSpPr>
          <a:xfrm>
            <a:off x="8322670" y="4440130"/>
            <a:ext cx="1057275" cy="828551"/>
            <a:chOff x="8905875" y="1981323"/>
            <a:chExt cx="1057275" cy="828551"/>
          </a:xfrm>
        </p:grpSpPr>
        <p:sp>
          <p:nvSpPr>
            <p:cNvPr id="55" name="Flecha derecha 54"/>
            <p:cNvSpPr/>
            <p:nvPr/>
          </p:nvSpPr>
          <p:spPr>
            <a:xfrm>
              <a:off x="8905875" y="1981323"/>
              <a:ext cx="1009650" cy="828551"/>
            </a:xfrm>
            <a:prstGeom prst="rightArrow">
              <a:avLst/>
            </a:prstGeom>
            <a:solidFill>
              <a:srgbClr val="8C21B7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 smtClean="0"/>
                <a:t>        </a:t>
              </a:r>
              <a:endParaRPr lang="es-ES" sz="2800" dirty="0"/>
            </a:p>
          </p:txBody>
        </p:sp>
        <p:sp>
          <p:nvSpPr>
            <p:cNvPr id="58" name="Flecha derecha 57"/>
            <p:cNvSpPr/>
            <p:nvPr/>
          </p:nvSpPr>
          <p:spPr>
            <a:xfrm>
              <a:off x="8953500" y="2019640"/>
              <a:ext cx="1009650" cy="752475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rgbClr val="D5C4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2400" spc="-100" dirty="0" smtClean="0">
                  <a:solidFill>
                    <a:srgbClr val="002060"/>
                  </a:solidFill>
                </a:rPr>
                <a:t>8,6</a:t>
              </a:r>
              <a:r>
                <a:rPr lang="es-MX" spc="-100" dirty="0" smtClean="0">
                  <a:solidFill>
                    <a:srgbClr val="002060"/>
                  </a:solidFill>
                </a:rPr>
                <a:t>%</a:t>
              </a:r>
              <a:endParaRPr lang="es-ES" spc="-100" dirty="0">
                <a:solidFill>
                  <a:srgbClr val="002060"/>
                </a:solidFill>
              </a:endParaRPr>
            </a:p>
          </p:txBody>
        </p:sp>
      </p:grpSp>
      <p:sp>
        <p:nvSpPr>
          <p:cNvPr id="42" name="Título 1"/>
          <p:cNvSpPr txBox="1">
            <a:spLocks/>
          </p:cNvSpPr>
          <p:nvPr/>
        </p:nvSpPr>
        <p:spPr>
          <a:xfrm>
            <a:off x="407530" y="276242"/>
            <a:ext cx="10515600" cy="7190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dirty="0" smtClean="0"/>
              <a:t>Denuncias </a:t>
            </a:r>
            <a:r>
              <a:rPr lang="es-MX" sz="2800" dirty="0"/>
              <a:t>según tipo de </a:t>
            </a:r>
            <a:r>
              <a:rPr lang="es-MX" sz="2800" dirty="0" smtClean="0"/>
              <a:t>violencia</a:t>
            </a:r>
            <a:endParaRPr lang="es-ES" sz="2800" dirty="0"/>
          </a:p>
        </p:txBody>
      </p:sp>
      <p:graphicFrame>
        <p:nvGraphicFramePr>
          <p:cNvPr id="33" name="Gráfico 32">
            <a:extLst>
              <a:ext uri="{FF2B5EF4-FFF2-40B4-BE49-F238E27FC236}">
                <a16:creationId xmlns:a16="http://schemas.microsoft.com/office/drawing/2014/main" xmlns="" id="{A61CA88E-0429-480C-9B64-45D5BDF7F8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8536460"/>
              </p:ext>
            </p:extLst>
          </p:nvPr>
        </p:nvGraphicFramePr>
        <p:xfrm>
          <a:off x="813681" y="1375284"/>
          <a:ext cx="6501520" cy="4620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5" name="Imagen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8563" y="6462990"/>
            <a:ext cx="1389302" cy="325156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407530" y="795194"/>
            <a:ext cx="39465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/>
              <a:t>Datos </a:t>
            </a:r>
            <a:r>
              <a:rPr lang="es-MX" sz="2000" dirty="0" smtClean="0"/>
              <a:t>Policía </a:t>
            </a:r>
            <a:r>
              <a:rPr lang="es-MX" sz="2000" dirty="0"/>
              <a:t>de </a:t>
            </a:r>
            <a:r>
              <a:rPr lang="es-MX" sz="2000" dirty="0" smtClean="0"/>
              <a:t>Misiones. Año 2020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331416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75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25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75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0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2" grpId="0"/>
      <p:bldGraphic spid="33" grpId="0">
        <p:bldAsOne/>
      </p:bldGraphic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ángulo 56"/>
          <p:cNvSpPr/>
          <p:nvPr/>
        </p:nvSpPr>
        <p:spPr>
          <a:xfrm>
            <a:off x="-9144" y="4035"/>
            <a:ext cx="12192000" cy="6857999"/>
          </a:xfrm>
          <a:prstGeom prst="rect">
            <a:avLst/>
          </a:prstGeom>
          <a:solidFill>
            <a:srgbClr val="F0E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991" y="6393136"/>
            <a:ext cx="1101526" cy="464864"/>
          </a:xfrm>
          <a:prstGeom prst="rect">
            <a:avLst/>
          </a:prstGeom>
        </p:spPr>
      </p:pic>
      <p:sp>
        <p:nvSpPr>
          <p:cNvPr id="8" name="Redondear rectángulo de esquina diagonal 7"/>
          <p:cNvSpPr/>
          <p:nvPr/>
        </p:nvSpPr>
        <p:spPr>
          <a:xfrm>
            <a:off x="9293352" y="6206512"/>
            <a:ext cx="2889504" cy="722376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050" dirty="0" smtClean="0">
                <a:solidFill>
                  <a:srgbClr val="7030A0"/>
                </a:solidFill>
              </a:rPr>
              <a:t>Cra. Silvana Dea Labat</a:t>
            </a:r>
          </a:p>
          <a:p>
            <a:pPr algn="r"/>
            <a:r>
              <a:rPr lang="es-MX" sz="800" dirty="0" smtClean="0">
                <a:solidFill>
                  <a:srgbClr val="7030A0"/>
                </a:solidFill>
              </a:rPr>
              <a:t>Directora Ejecutiva </a:t>
            </a:r>
          </a:p>
          <a:p>
            <a:pPr algn="r"/>
            <a:r>
              <a:rPr lang="es-MX" sz="800" dirty="0" smtClean="0">
                <a:solidFill>
                  <a:srgbClr val="7030A0"/>
                </a:solidFill>
              </a:rPr>
              <a:t>Instituto Provincial de Estadística y Censos</a:t>
            </a:r>
            <a:endParaRPr lang="es-ES" sz="800" dirty="0">
              <a:solidFill>
                <a:srgbClr val="7030A0"/>
              </a:solidFill>
            </a:endParaRPr>
          </a:p>
        </p:txBody>
      </p:sp>
      <p:cxnSp>
        <p:nvCxnSpPr>
          <p:cNvPr id="14" name="Conector recto 13"/>
          <p:cNvCxnSpPr/>
          <p:nvPr/>
        </p:nvCxnSpPr>
        <p:spPr>
          <a:xfrm flipV="1">
            <a:off x="552181" y="1518437"/>
            <a:ext cx="2588181" cy="235"/>
          </a:xfrm>
          <a:prstGeom prst="line">
            <a:avLst/>
          </a:prstGeom>
          <a:ln w="28575">
            <a:solidFill>
              <a:srgbClr val="721B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ángulo 20"/>
          <p:cNvSpPr/>
          <p:nvPr/>
        </p:nvSpPr>
        <p:spPr>
          <a:xfrm>
            <a:off x="2240280" y="3003804"/>
            <a:ext cx="1581912" cy="1014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Título 1"/>
          <p:cNvSpPr txBox="1">
            <a:spLocks/>
          </p:cNvSpPr>
          <p:nvPr/>
        </p:nvSpPr>
        <p:spPr>
          <a:xfrm>
            <a:off x="444500" y="560994"/>
            <a:ext cx="10515600" cy="6803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dirty="0" smtClean="0"/>
              <a:t>Cantidad de denuncias de casos de violencia </a:t>
            </a:r>
            <a:br>
              <a:rPr lang="es-MX" sz="2800" dirty="0" smtClean="0"/>
            </a:br>
            <a:r>
              <a:rPr lang="es-MX" sz="2800" dirty="0" smtClean="0"/>
              <a:t>por cada mil habitantes. Año 2020</a:t>
            </a:r>
          </a:p>
          <a:p>
            <a:endParaRPr lang="es-ES" sz="2000" dirty="0"/>
          </a:p>
        </p:txBody>
      </p:sp>
      <p:sp>
        <p:nvSpPr>
          <p:cNvPr id="11" name="Rectángulo 10"/>
          <p:cNvSpPr/>
          <p:nvPr/>
        </p:nvSpPr>
        <p:spPr>
          <a:xfrm>
            <a:off x="607234" y="2306281"/>
            <a:ext cx="1770466" cy="1200329"/>
          </a:xfrm>
          <a:prstGeom prst="rect">
            <a:avLst/>
          </a:prstGeom>
          <a:solidFill>
            <a:srgbClr val="721B95"/>
          </a:solidFill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s-E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Denuncias por cada mil habitantes</a:t>
            </a:r>
            <a:endParaRPr lang="es-E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263696" y="2311785"/>
            <a:ext cx="3280770" cy="53405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>
              <a:lnSpc>
                <a:spcPts val="1700"/>
              </a:lnSpc>
            </a:pPr>
            <a:r>
              <a:rPr lang="es-ES" dirty="0" smtClean="0">
                <a:latin typeface="Myriad Pro" panose="020B0503030403020204" pitchFamily="34" charset="0"/>
                <a:ea typeface="Times New Roman" panose="02020603050405020304" pitchFamily="18" charset="0"/>
              </a:rPr>
              <a:t>cantidad </a:t>
            </a:r>
            <a:r>
              <a:rPr lang="es-ES" dirty="0">
                <a:latin typeface="Myriad Pro" panose="020B0503030403020204" pitchFamily="34" charset="0"/>
                <a:ea typeface="Times New Roman" panose="02020603050405020304" pitchFamily="18" charset="0"/>
              </a:rPr>
              <a:t>de denuncias de casos </a:t>
            </a:r>
            <a:endParaRPr lang="es-ES" dirty="0" smtClean="0">
              <a:latin typeface="Myriad Pro" panose="020B0503030403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700"/>
              </a:lnSpc>
            </a:pPr>
            <a:r>
              <a:rPr lang="es-ES" dirty="0" smtClean="0">
                <a:latin typeface="Myriad Pro" panose="020B0503030403020204" pitchFamily="34" charset="0"/>
                <a:ea typeface="Times New Roman" panose="02020603050405020304" pitchFamily="18" charset="0"/>
              </a:rPr>
              <a:t>de </a:t>
            </a:r>
            <a:r>
              <a:rPr lang="es-ES" dirty="0">
                <a:latin typeface="Myriad Pro" panose="020B0503030403020204" pitchFamily="34" charset="0"/>
                <a:ea typeface="Times New Roman" panose="02020603050405020304" pitchFamily="18" charset="0"/>
              </a:rPr>
              <a:t>violencia </a:t>
            </a:r>
            <a:r>
              <a:rPr lang="es-ES" dirty="0" smtClean="0">
                <a:latin typeface="Myriad Pro" panose="020B0503030403020204" pitchFamily="34" charset="0"/>
                <a:ea typeface="Times New Roman" panose="02020603050405020304" pitchFamily="18" charset="0"/>
              </a:rPr>
              <a:t>en la provincia</a:t>
            </a:r>
            <a:endParaRPr lang="es-ES" dirty="0"/>
          </a:p>
        </p:txBody>
      </p:sp>
      <p:sp>
        <p:nvSpPr>
          <p:cNvPr id="15" name="Rectángulo 14"/>
          <p:cNvSpPr/>
          <p:nvPr/>
        </p:nvSpPr>
        <p:spPr>
          <a:xfrm>
            <a:off x="3263696" y="2932038"/>
            <a:ext cx="3280770" cy="53405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ts val="1700"/>
              </a:lnSpc>
            </a:pPr>
            <a:r>
              <a:rPr lang="es-ES" dirty="0" smtClean="0">
                <a:latin typeface="Myriad Pro" panose="020B0503030403020204" pitchFamily="34" charset="0"/>
                <a:ea typeface="Times New Roman" panose="02020603050405020304" pitchFamily="18" charset="0"/>
              </a:rPr>
              <a:t>cantidad </a:t>
            </a:r>
            <a:r>
              <a:rPr lang="es-ES" dirty="0">
                <a:latin typeface="Myriad Pro" panose="020B0503030403020204" pitchFamily="34" charset="0"/>
                <a:ea typeface="Times New Roman" panose="02020603050405020304" pitchFamily="18" charset="0"/>
              </a:rPr>
              <a:t>de habitantes </a:t>
            </a:r>
            <a:endParaRPr lang="es-ES" dirty="0" smtClean="0">
              <a:latin typeface="Myriad Pro" panose="020B0503030403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ts val="1700"/>
              </a:lnSpc>
            </a:pPr>
            <a:r>
              <a:rPr lang="es-ES" dirty="0" smtClean="0">
                <a:latin typeface="Myriad Pro" panose="020B0503030403020204" pitchFamily="34" charset="0"/>
                <a:ea typeface="Times New Roman" panose="02020603050405020304" pitchFamily="18" charset="0"/>
              </a:rPr>
              <a:t>proyectada </a:t>
            </a:r>
            <a:r>
              <a:rPr lang="es-ES" dirty="0">
                <a:latin typeface="Myriad Pro" panose="020B0503030403020204" pitchFamily="34" charset="0"/>
                <a:ea typeface="Times New Roman" panose="02020603050405020304" pitchFamily="18" charset="0"/>
              </a:rPr>
              <a:t>para el año </a:t>
            </a:r>
            <a:r>
              <a:rPr lang="es-ES" dirty="0" smtClean="0">
                <a:latin typeface="Myriad Pro" panose="020B0503030403020204" pitchFamily="34" charset="0"/>
                <a:ea typeface="Times New Roman" panose="02020603050405020304" pitchFamily="18" charset="0"/>
              </a:rPr>
              <a:t>2020</a:t>
            </a:r>
            <a:endParaRPr lang="es-ES" dirty="0"/>
          </a:p>
        </p:txBody>
      </p:sp>
      <p:sp>
        <p:nvSpPr>
          <p:cNvPr id="16" name="Rectángulo 15"/>
          <p:cNvSpPr/>
          <p:nvPr/>
        </p:nvSpPr>
        <p:spPr>
          <a:xfrm>
            <a:off x="6450707" y="2593106"/>
            <a:ext cx="979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000" dirty="0" smtClean="0">
                <a:latin typeface="Myriad Pro" panose="020B0503030403020204" pitchFamily="34" charset="0"/>
                <a:ea typeface="Times New Roman" panose="02020603050405020304" pitchFamily="18" charset="0"/>
              </a:rPr>
              <a:t>=</a:t>
            </a:r>
            <a:r>
              <a:rPr lang="es-ES" sz="2400" dirty="0" smtClean="0">
                <a:latin typeface="Myriad Pro" panose="020B0503030403020204" pitchFamily="34" charset="0"/>
                <a:ea typeface="Times New Roman" panose="02020603050405020304" pitchFamily="18" charset="0"/>
              </a:rPr>
              <a:t> X</a:t>
            </a:r>
            <a:r>
              <a:rPr lang="es-ES" dirty="0" smtClean="0">
                <a:latin typeface="Myriad Pro" panose="020B0503030403020204" pitchFamily="34" charset="0"/>
                <a:ea typeface="Times New Roman" panose="02020603050405020304" pitchFamily="18" charset="0"/>
              </a:rPr>
              <a:t>  mil</a:t>
            </a:r>
            <a:endParaRPr lang="es-ES" dirty="0"/>
          </a:p>
        </p:txBody>
      </p:sp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691934"/>
              </p:ext>
            </p:extLst>
          </p:nvPr>
        </p:nvGraphicFramePr>
        <p:xfrm>
          <a:off x="5702300" y="3635534"/>
          <a:ext cx="787400" cy="731520"/>
        </p:xfrm>
        <a:graphic>
          <a:graphicData uri="http://schemas.openxmlformats.org/drawingml/2006/table">
            <a:tbl>
              <a:tblPr/>
              <a:tblGrid>
                <a:gridCol w="787400">
                  <a:extLst>
                    <a:ext uri="{9D8B030D-6E8A-4147-A177-3AD203B41FA5}">
                      <a16:colId xmlns:a16="http://schemas.microsoft.com/office/drawing/2014/main" xmlns="" val="2106733948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r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1600257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4250189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619072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56772783"/>
                  </a:ext>
                </a:extLst>
              </a:tr>
            </a:tbl>
          </a:graphicData>
        </a:graphic>
      </p:graphicFrame>
      <p:sp>
        <p:nvSpPr>
          <p:cNvPr id="18" name="Rectángulo 17"/>
          <p:cNvSpPr/>
          <p:nvPr/>
        </p:nvSpPr>
        <p:spPr>
          <a:xfrm>
            <a:off x="7401292" y="2421516"/>
            <a:ext cx="23775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es-E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22.254 denuncias</a:t>
            </a:r>
            <a:endParaRPr lang="es-ES" sz="2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7629241" y="2904074"/>
            <a:ext cx="2044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es-E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1.288.084 hab.</a:t>
            </a:r>
            <a:endParaRPr lang="es-ES" sz="2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9586356" y="2594097"/>
            <a:ext cx="21034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es-ES" sz="2400" dirty="0">
                <a:solidFill>
                  <a:srgbClr val="000000"/>
                </a:solidFill>
                <a:latin typeface="Calibri" panose="020F0502020204030204" pitchFamily="34" charset="0"/>
              </a:rPr>
              <a:t>X</a:t>
            </a:r>
            <a:r>
              <a:rPr lang="es-E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1.000 = 17,27</a:t>
            </a:r>
            <a:endParaRPr lang="es-ES" sz="2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25" name="Conector recto 24"/>
          <p:cNvCxnSpPr/>
          <p:nvPr/>
        </p:nvCxnSpPr>
        <p:spPr>
          <a:xfrm flipV="1">
            <a:off x="3346111" y="2883869"/>
            <a:ext cx="3029077" cy="33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Conector recto 55"/>
          <p:cNvCxnSpPr/>
          <p:nvPr/>
        </p:nvCxnSpPr>
        <p:spPr>
          <a:xfrm flipV="1">
            <a:off x="7467550" y="2892417"/>
            <a:ext cx="2163204" cy="2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2" name="Grupo 61"/>
          <p:cNvGrpSpPr>
            <a:grpSpLocks noChangeAspect="1"/>
          </p:cNvGrpSpPr>
          <p:nvPr/>
        </p:nvGrpSpPr>
        <p:grpSpPr>
          <a:xfrm>
            <a:off x="6386988" y="3933417"/>
            <a:ext cx="1803891" cy="1846671"/>
            <a:chOff x="1883664" y="2350008"/>
            <a:chExt cx="2313432" cy="2368296"/>
          </a:xfrm>
        </p:grpSpPr>
        <p:sp>
          <p:nvSpPr>
            <p:cNvPr id="63" name="Elipse 62"/>
            <p:cNvSpPr/>
            <p:nvPr/>
          </p:nvSpPr>
          <p:spPr>
            <a:xfrm>
              <a:off x="1883664" y="2350008"/>
              <a:ext cx="2295144" cy="2331720"/>
            </a:xfrm>
            <a:prstGeom prst="ellipse">
              <a:avLst/>
            </a:prstGeom>
            <a:solidFill>
              <a:srgbClr val="721B95"/>
            </a:solidFill>
            <a:ln w="28575">
              <a:solidFill>
                <a:srgbClr val="721B9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4" name="Elipse 63"/>
            <p:cNvSpPr/>
            <p:nvPr/>
          </p:nvSpPr>
          <p:spPr>
            <a:xfrm>
              <a:off x="1901952" y="2386584"/>
              <a:ext cx="2295144" cy="2331720"/>
            </a:xfrm>
            <a:prstGeom prst="ellipse">
              <a:avLst/>
            </a:prstGeom>
            <a:solidFill>
              <a:srgbClr val="8C21B7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5" name="Elipse 64"/>
            <p:cNvSpPr/>
            <p:nvPr/>
          </p:nvSpPr>
          <p:spPr>
            <a:xfrm>
              <a:off x="1901952" y="2404872"/>
              <a:ext cx="2258568" cy="2212848"/>
            </a:xfrm>
            <a:prstGeom prst="ellipse">
              <a:avLst/>
            </a:prstGeom>
            <a:solidFill>
              <a:srgbClr val="B482DA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6" name="Elipse 65"/>
            <p:cNvSpPr/>
            <p:nvPr/>
          </p:nvSpPr>
          <p:spPr>
            <a:xfrm>
              <a:off x="1908048" y="2429256"/>
              <a:ext cx="2252472" cy="218846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3200" dirty="0" smtClean="0">
                  <a:solidFill>
                    <a:schemeClr val="tx1"/>
                  </a:solidFill>
                </a:rPr>
                <a:t>60,8</a:t>
              </a:r>
              <a:r>
                <a:rPr lang="es-MX" sz="4000" dirty="0" smtClean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s-MX" sz="1600" dirty="0" smtClean="0">
                  <a:solidFill>
                    <a:schemeClr val="tx1"/>
                  </a:solidFill>
                </a:rPr>
                <a:t>Denuncias por día</a:t>
              </a:r>
            </a:p>
            <a:p>
              <a:pPr algn="ctr"/>
              <a:endParaRPr lang="es-E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Grupo 66"/>
          <p:cNvGrpSpPr>
            <a:grpSpLocks noChangeAspect="1"/>
          </p:cNvGrpSpPr>
          <p:nvPr/>
        </p:nvGrpSpPr>
        <p:grpSpPr>
          <a:xfrm>
            <a:off x="8909860" y="3968217"/>
            <a:ext cx="1803891" cy="1846671"/>
            <a:chOff x="1883664" y="2350008"/>
            <a:chExt cx="2313432" cy="2368296"/>
          </a:xfrm>
        </p:grpSpPr>
        <p:sp>
          <p:nvSpPr>
            <p:cNvPr id="68" name="Elipse 67"/>
            <p:cNvSpPr/>
            <p:nvPr/>
          </p:nvSpPr>
          <p:spPr>
            <a:xfrm>
              <a:off x="1883664" y="2350008"/>
              <a:ext cx="2295144" cy="2331720"/>
            </a:xfrm>
            <a:prstGeom prst="ellipse">
              <a:avLst/>
            </a:prstGeom>
            <a:solidFill>
              <a:srgbClr val="721B95"/>
            </a:solidFill>
            <a:ln w="28575">
              <a:solidFill>
                <a:srgbClr val="721B9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9" name="Elipse 68"/>
            <p:cNvSpPr/>
            <p:nvPr/>
          </p:nvSpPr>
          <p:spPr>
            <a:xfrm>
              <a:off x="1901952" y="2386584"/>
              <a:ext cx="2295144" cy="2331720"/>
            </a:xfrm>
            <a:prstGeom prst="ellipse">
              <a:avLst/>
            </a:prstGeom>
            <a:solidFill>
              <a:srgbClr val="8C21B7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0" name="Elipse 69"/>
            <p:cNvSpPr/>
            <p:nvPr/>
          </p:nvSpPr>
          <p:spPr>
            <a:xfrm>
              <a:off x="1901952" y="2404872"/>
              <a:ext cx="2258568" cy="2212848"/>
            </a:xfrm>
            <a:prstGeom prst="ellipse">
              <a:avLst/>
            </a:prstGeom>
            <a:solidFill>
              <a:srgbClr val="B482DA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1" name="Elipse 70"/>
            <p:cNvSpPr/>
            <p:nvPr/>
          </p:nvSpPr>
          <p:spPr>
            <a:xfrm>
              <a:off x="1908048" y="2429256"/>
              <a:ext cx="2252472" cy="218846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3200" dirty="0" smtClean="0">
                  <a:solidFill>
                    <a:schemeClr val="tx1"/>
                  </a:solidFill>
                </a:rPr>
                <a:t>2,5</a:t>
              </a:r>
              <a:endParaRPr lang="es-MX" sz="2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s-MX" dirty="0" smtClean="0">
                  <a:solidFill>
                    <a:schemeClr val="tx1"/>
                  </a:solidFill>
                </a:rPr>
                <a:t>Denuncia por hora</a:t>
              </a:r>
              <a:endParaRPr lang="es-ES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7" name="Grupo 76"/>
          <p:cNvGrpSpPr>
            <a:grpSpLocks noChangeAspect="1"/>
          </p:cNvGrpSpPr>
          <p:nvPr/>
        </p:nvGrpSpPr>
        <p:grpSpPr>
          <a:xfrm>
            <a:off x="3878376" y="3968217"/>
            <a:ext cx="1803891" cy="1846671"/>
            <a:chOff x="1883664" y="2350008"/>
            <a:chExt cx="2313432" cy="2368296"/>
          </a:xfrm>
        </p:grpSpPr>
        <p:sp>
          <p:nvSpPr>
            <p:cNvPr id="78" name="Elipse 77"/>
            <p:cNvSpPr/>
            <p:nvPr/>
          </p:nvSpPr>
          <p:spPr>
            <a:xfrm>
              <a:off x="1883664" y="2350008"/>
              <a:ext cx="2295144" cy="2331720"/>
            </a:xfrm>
            <a:prstGeom prst="ellipse">
              <a:avLst/>
            </a:prstGeom>
            <a:solidFill>
              <a:srgbClr val="721B95"/>
            </a:solidFill>
            <a:ln w="28575">
              <a:solidFill>
                <a:srgbClr val="721B9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9" name="Elipse 78"/>
            <p:cNvSpPr/>
            <p:nvPr/>
          </p:nvSpPr>
          <p:spPr>
            <a:xfrm>
              <a:off x="1901952" y="2386584"/>
              <a:ext cx="2295144" cy="2331720"/>
            </a:xfrm>
            <a:prstGeom prst="ellipse">
              <a:avLst/>
            </a:prstGeom>
            <a:solidFill>
              <a:srgbClr val="8C21B7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0" name="Elipse 79"/>
            <p:cNvSpPr/>
            <p:nvPr/>
          </p:nvSpPr>
          <p:spPr>
            <a:xfrm>
              <a:off x="1901952" y="2404872"/>
              <a:ext cx="2258568" cy="2212848"/>
            </a:xfrm>
            <a:prstGeom prst="ellipse">
              <a:avLst/>
            </a:prstGeom>
            <a:solidFill>
              <a:srgbClr val="B482DA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1" name="Elipse 80"/>
            <p:cNvSpPr/>
            <p:nvPr/>
          </p:nvSpPr>
          <p:spPr>
            <a:xfrm>
              <a:off x="1908048" y="2429256"/>
              <a:ext cx="2252472" cy="218846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3200" dirty="0" smtClean="0">
                  <a:solidFill>
                    <a:schemeClr val="tx1"/>
                  </a:solidFill>
                </a:rPr>
                <a:t>1854</a:t>
              </a:r>
              <a:r>
                <a:rPr lang="es-MX" sz="4000" dirty="0" smtClean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s-MX" sz="1600" dirty="0" smtClean="0">
                  <a:solidFill>
                    <a:schemeClr val="tx1"/>
                  </a:solidFill>
                </a:rPr>
                <a:t>Denuncias por mes</a:t>
              </a:r>
            </a:p>
            <a:p>
              <a:pPr algn="ctr"/>
              <a:endParaRPr lang="es-ES" sz="12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37" name="Imagen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8563" y="6462990"/>
            <a:ext cx="1389302" cy="325156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444500" y="1121481"/>
            <a:ext cx="28292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/>
              <a:t>Datos </a:t>
            </a:r>
            <a:r>
              <a:rPr lang="es-MX" sz="2000" dirty="0" smtClean="0"/>
              <a:t>Policía </a:t>
            </a:r>
            <a:r>
              <a:rPr lang="es-MX" sz="2000" dirty="0"/>
              <a:t>de Misiones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201116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750"/>
                            </p:stCondLst>
                            <p:childTnLst>
                              <p:par>
                                <p:cTn id="2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7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3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25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75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5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925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25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35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750"/>
                            </p:stCondLst>
                            <p:childTnLst>
                              <p:par>
                                <p:cTn id="83" presetID="47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3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500"/>
                            </p:stCondLst>
                            <p:childTnLst>
                              <p:par>
                                <p:cTn id="89" presetID="47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3250"/>
                            </p:stCondLst>
                            <p:childTnLst>
                              <p:par>
                                <p:cTn id="95" presetID="47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2" grpId="0"/>
      <p:bldP spid="11" grpId="0" animBg="1"/>
      <p:bldP spid="12" grpId="0" animBg="1"/>
      <p:bldP spid="15" grpId="0" animBg="1"/>
      <p:bldP spid="16" grpId="0"/>
      <p:bldP spid="18" grpId="0"/>
      <p:bldP spid="19" grpId="0"/>
      <p:bldP spid="20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ángulo 56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F0E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991" y="6393136"/>
            <a:ext cx="1101526" cy="464864"/>
          </a:xfrm>
          <a:prstGeom prst="rect">
            <a:avLst/>
          </a:prstGeom>
        </p:spPr>
      </p:pic>
      <p:sp>
        <p:nvSpPr>
          <p:cNvPr id="8" name="Redondear rectángulo de esquina diagonal 7"/>
          <p:cNvSpPr/>
          <p:nvPr/>
        </p:nvSpPr>
        <p:spPr>
          <a:xfrm>
            <a:off x="9293352" y="6206512"/>
            <a:ext cx="2889504" cy="722376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050" dirty="0" smtClean="0">
                <a:solidFill>
                  <a:srgbClr val="7030A0"/>
                </a:solidFill>
              </a:rPr>
              <a:t>Cra. Silvana Dea Labat</a:t>
            </a:r>
          </a:p>
          <a:p>
            <a:pPr algn="r"/>
            <a:r>
              <a:rPr lang="es-MX" sz="800" dirty="0" smtClean="0">
                <a:solidFill>
                  <a:srgbClr val="7030A0"/>
                </a:solidFill>
              </a:rPr>
              <a:t>Directora Ejecutiva </a:t>
            </a:r>
          </a:p>
          <a:p>
            <a:pPr algn="r"/>
            <a:r>
              <a:rPr lang="es-MX" sz="800" dirty="0" smtClean="0">
                <a:solidFill>
                  <a:srgbClr val="7030A0"/>
                </a:solidFill>
              </a:rPr>
              <a:t>Instituto Provincial de Estadística y Censos</a:t>
            </a:r>
            <a:endParaRPr lang="es-ES" sz="800" dirty="0">
              <a:solidFill>
                <a:srgbClr val="7030A0"/>
              </a:solidFill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2240280" y="3003804"/>
            <a:ext cx="1581912" cy="1014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Título 1"/>
          <p:cNvSpPr txBox="1">
            <a:spLocks/>
          </p:cNvSpPr>
          <p:nvPr/>
        </p:nvSpPr>
        <p:spPr>
          <a:xfrm>
            <a:off x="468637" y="224321"/>
            <a:ext cx="6079986" cy="10624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dirty="0"/>
              <a:t>Denuncias </a:t>
            </a:r>
            <a:r>
              <a:rPr lang="es-MX" sz="2000" dirty="0" smtClean="0"/>
              <a:t>según la frecuencia de los hechos de violencia</a:t>
            </a:r>
            <a:endParaRPr lang="es-MX" sz="2000" dirty="0"/>
          </a:p>
          <a:p>
            <a:r>
              <a:rPr lang="es-MX" sz="1800" dirty="0" smtClean="0"/>
              <a:t>Datos Policía de </a:t>
            </a:r>
            <a:r>
              <a:rPr lang="es-MX" sz="1800" dirty="0"/>
              <a:t>Misiones. Año </a:t>
            </a:r>
            <a:r>
              <a:rPr lang="es-MX" sz="1800" dirty="0" smtClean="0"/>
              <a:t>2020</a:t>
            </a:r>
            <a:endParaRPr lang="es-MX" sz="1800" dirty="0"/>
          </a:p>
        </p:txBody>
      </p:sp>
      <p:graphicFrame>
        <p:nvGraphicFramePr>
          <p:cNvPr id="72" name="Gráfico 71">
            <a:extLst>
              <a:ext uri="{FF2B5EF4-FFF2-40B4-BE49-F238E27FC236}">
                <a16:creationId xmlns:a16="http://schemas.microsoft.com/office/drawing/2014/main" xmlns="" id="{E4A2D05D-2DB1-41B6-8E84-9AECFBABE1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0017299"/>
              </p:ext>
            </p:extLst>
          </p:nvPr>
        </p:nvGraphicFramePr>
        <p:xfrm>
          <a:off x="407530" y="1262742"/>
          <a:ext cx="4929411" cy="3187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3" name="Gráfico 72">
            <a:extLst>
              <a:ext uri="{FF2B5EF4-FFF2-40B4-BE49-F238E27FC236}">
                <a16:creationId xmlns:a16="http://schemas.microsoft.com/office/drawing/2014/main" xmlns="" id="{92C22B19-09CF-4F65-B768-910D82AA28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4296980"/>
              </p:ext>
            </p:extLst>
          </p:nvPr>
        </p:nvGraphicFramePr>
        <p:xfrm>
          <a:off x="7409236" y="1209782"/>
          <a:ext cx="4087727" cy="3142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Rectángulo 11"/>
          <p:cNvSpPr/>
          <p:nvPr/>
        </p:nvSpPr>
        <p:spPr>
          <a:xfrm>
            <a:off x="6983547" y="407316"/>
            <a:ext cx="495757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Medidas vigentes al momento de la </a:t>
            </a:r>
            <a:r>
              <a:rPr lang="es-AR" sz="20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denuncia</a:t>
            </a:r>
          </a:p>
          <a:p>
            <a:r>
              <a:rPr lang="es-MX" dirty="0">
                <a:latin typeface="+mj-lt"/>
              </a:rPr>
              <a:t>Datos Policía </a:t>
            </a:r>
            <a:r>
              <a:rPr lang="es-MX" dirty="0" smtClean="0">
                <a:latin typeface="+mj-lt"/>
              </a:rPr>
              <a:t>de </a:t>
            </a:r>
            <a:r>
              <a:rPr lang="es-MX" dirty="0">
                <a:latin typeface="+mj-lt"/>
              </a:rPr>
              <a:t>Misiones. Año 2020</a:t>
            </a:r>
          </a:p>
          <a:p>
            <a:endParaRPr lang="es-AR" sz="2000" dirty="0">
              <a:latin typeface="+mj-lt"/>
              <a:cs typeface="Calibri" panose="020F0502020204030204" pitchFamily="34" charset="0"/>
            </a:endParaRPr>
          </a:p>
        </p:txBody>
      </p:sp>
      <p:grpSp>
        <p:nvGrpSpPr>
          <p:cNvPr id="74" name="Grupo 73"/>
          <p:cNvGrpSpPr/>
          <p:nvPr/>
        </p:nvGrpSpPr>
        <p:grpSpPr>
          <a:xfrm>
            <a:off x="4440894" y="3911891"/>
            <a:ext cx="3306846" cy="680447"/>
            <a:chOff x="9968317" y="1315297"/>
            <a:chExt cx="1930400" cy="719439"/>
          </a:xfrm>
        </p:grpSpPr>
        <p:sp>
          <p:nvSpPr>
            <p:cNvPr id="75" name="Redondear rectángulo de esquina diagonal 74"/>
            <p:cNvSpPr>
              <a:spLocks/>
            </p:cNvSpPr>
            <p:nvPr/>
          </p:nvSpPr>
          <p:spPr>
            <a:xfrm>
              <a:off x="9968317" y="1315297"/>
              <a:ext cx="1930400" cy="719439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6" name="Redondear rectángulo de esquina diagonal 75"/>
            <p:cNvSpPr>
              <a:spLocks/>
            </p:cNvSpPr>
            <p:nvPr/>
          </p:nvSpPr>
          <p:spPr>
            <a:xfrm>
              <a:off x="10039048" y="1343813"/>
              <a:ext cx="1735403" cy="639622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7" name="Redondear rectángulo de esquina diagonal 76"/>
            <p:cNvSpPr>
              <a:spLocks/>
            </p:cNvSpPr>
            <p:nvPr/>
          </p:nvSpPr>
          <p:spPr>
            <a:xfrm>
              <a:off x="10003037" y="1363334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700"/>
                </a:lnSpc>
              </a:pPr>
              <a:r>
                <a:rPr lang="es-ES" sz="2000" dirty="0" smtClean="0">
                  <a:latin typeface="Myriad Pro" panose="020B0503030403020204" pitchFamily="34" charset="0"/>
                  <a:ea typeface="Times New Roman" panose="02020603050405020304" pitchFamily="18" charset="0"/>
                </a:rPr>
                <a:t>Modalidad de la violencia</a:t>
              </a:r>
              <a:endParaRPr lang="es-MX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8" name="Grupo 77"/>
          <p:cNvGrpSpPr>
            <a:grpSpLocks/>
          </p:cNvGrpSpPr>
          <p:nvPr/>
        </p:nvGrpSpPr>
        <p:grpSpPr>
          <a:xfrm>
            <a:off x="2916813" y="4589403"/>
            <a:ext cx="1823893" cy="1825115"/>
            <a:chOff x="1883664" y="2350008"/>
            <a:chExt cx="2319528" cy="2368296"/>
          </a:xfrm>
        </p:grpSpPr>
        <p:sp>
          <p:nvSpPr>
            <p:cNvPr id="79" name="Elipse 78"/>
            <p:cNvSpPr/>
            <p:nvPr/>
          </p:nvSpPr>
          <p:spPr>
            <a:xfrm>
              <a:off x="1883664" y="2350008"/>
              <a:ext cx="2295144" cy="2331720"/>
            </a:xfrm>
            <a:prstGeom prst="ellipse">
              <a:avLst/>
            </a:prstGeom>
            <a:solidFill>
              <a:srgbClr val="721B95"/>
            </a:solidFill>
            <a:ln w="28575">
              <a:solidFill>
                <a:srgbClr val="721B9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0" name="Elipse 79"/>
            <p:cNvSpPr/>
            <p:nvPr/>
          </p:nvSpPr>
          <p:spPr>
            <a:xfrm>
              <a:off x="1901952" y="2386584"/>
              <a:ext cx="2295144" cy="2331720"/>
            </a:xfrm>
            <a:prstGeom prst="ellipse">
              <a:avLst/>
            </a:prstGeom>
            <a:solidFill>
              <a:srgbClr val="8C21B7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1" name="Elipse 80"/>
            <p:cNvSpPr/>
            <p:nvPr/>
          </p:nvSpPr>
          <p:spPr>
            <a:xfrm>
              <a:off x="1901952" y="2404872"/>
              <a:ext cx="2258568" cy="2212848"/>
            </a:xfrm>
            <a:prstGeom prst="ellipse">
              <a:avLst/>
            </a:prstGeom>
            <a:solidFill>
              <a:srgbClr val="B482DA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2" name="Elipse 81"/>
            <p:cNvSpPr/>
            <p:nvPr/>
          </p:nvSpPr>
          <p:spPr>
            <a:xfrm>
              <a:off x="1908048" y="2429256"/>
              <a:ext cx="2295144" cy="218846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3200" dirty="0" smtClean="0">
                  <a:solidFill>
                    <a:schemeClr val="tx1"/>
                  </a:solidFill>
                </a:rPr>
                <a:t>83,1</a:t>
              </a:r>
              <a:r>
                <a:rPr lang="es-MX" sz="2400" dirty="0" smtClean="0">
                  <a:solidFill>
                    <a:schemeClr val="tx1"/>
                  </a:solidFill>
                </a:rPr>
                <a:t>%</a:t>
              </a:r>
              <a:r>
                <a:rPr lang="es-MX" sz="4000" dirty="0" smtClean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s-MX" dirty="0" smtClean="0">
                  <a:solidFill>
                    <a:schemeClr val="tx1"/>
                  </a:solidFill>
                </a:rPr>
                <a:t>FAMILIAR</a:t>
              </a:r>
            </a:p>
            <a:p>
              <a:pPr algn="ctr"/>
              <a:endParaRPr lang="es-E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3" name="Grupo 82"/>
          <p:cNvGrpSpPr>
            <a:grpSpLocks noChangeAspect="1"/>
          </p:cNvGrpSpPr>
          <p:nvPr/>
        </p:nvGrpSpPr>
        <p:grpSpPr>
          <a:xfrm>
            <a:off x="7477300" y="4526235"/>
            <a:ext cx="1819099" cy="1862239"/>
            <a:chOff x="1883664" y="2350008"/>
            <a:chExt cx="2313432" cy="2368296"/>
          </a:xfrm>
        </p:grpSpPr>
        <p:sp>
          <p:nvSpPr>
            <p:cNvPr id="84" name="Elipse 83"/>
            <p:cNvSpPr/>
            <p:nvPr/>
          </p:nvSpPr>
          <p:spPr>
            <a:xfrm>
              <a:off x="1883664" y="2350008"/>
              <a:ext cx="2295144" cy="2331720"/>
            </a:xfrm>
            <a:prstGeom prst="ellipse">
              <a:avLst/>
            </a:prstGeom>
            <a:solidFill>
              <a:srgbClr val="721B95"/>
            </a:solidFill>
            <a:ln w="28575">
              <a:solidFill>
                <a:srgbClr val="721B9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5" name="Elipse 84"/>
            <p:cNvSpPr/>
            <p:nvPr/>
          </p:nvSpPr>
          <p:spPr>
            <a:xfrm>
              <a:off x="1901952" y="2386584"/>
              <a:ext cx="2295144" cy="2331720"/>
            </a:xfrm>
            <a:prstGeom prst="ellipse">
              <a:avLst/>
            </a:prstGeom>
            <a:solidFill>
              <a:srgbClr val="8C21B7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6" name="Elipse 85"/>
            <p:cNvSpPr/>
            <p:nvPr/>
          </p:nvSpPr>
          <p:spPr>
            <a:xfrm>
              <a:off x="1901952" y="2404872"/>
              <a:ext cx="2258568" cy="2212848"/>
            </a:xfrm>
            <a:prstGeom prst="ellipse">
              <a:avLst/>
            </a:prstGeom>
            <a:solidFill>
              <a:srgbClr val="B482DA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9" name="Elipse 88"/>
            <p:cNvSpPr/>
            <p:nvPr/>
          </p:nvSpPr>
          <p:spPr>
            <a:xfrm>
              <a:off x="1908048" y="2429256"/>
              <a:ext cx="2252472" cy="218846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3200" dirty="0" smtClean="0">
                  <a:solidFill>
                    <a:schemeClr val="tx1"/>
                  </a:solidFill>
                </a:rPr>
                <a:t>5,1</a:t>
              </a:r>
              <a:r>
                <a:rPr lang="es-MX" sz="2400" dirty="0" smtClean="0">
                  <a:solidFill>
                    <a:schemeClr val="tx1"/>
                  </a:solidFill>
                </a:rPr>
                <a:t>%</a:t>
              </a:r>
              <a:r>
                <a:rPr lang="es-MX" sz="2800" dirty="0" smtClean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s-MX" dirty="0" smtClean="0">
                  <a:solidFill>
                    <a:schemeClr val="tx1"/>
                  </a:solidFill>
                </a:rPr>
                <a:t>GÉNERO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90" name="Imagen 8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8563" y="6462990"/>
            <a:ext cx="1389302" cy="325156"/>
          </a:xfrm>
          <a:prstGeom prst="rect">
            <a:avLst/>
          </a:prstGeom>
        </p:spPr>
      </p:pic>
      <p:graphicFrame>
        <p:nvGraphicFramePr>
          <p:cNvPr id="27" name="Gráfico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7085425"/>
              </p:ext>
            </p:extLst>
          </p:nvPr>
        </p:nvGraphicFramePr>
        <p:xfrm>
          <a:off x="-396703" y="1234898"/>
          <a:ext cx="5273965" cy="3192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56428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4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4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4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50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6750"/>
                            </p:stCondLst>
                            <p:childTnLst>
                              <p:par>
                                <p:cTn id="52" presetID="47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9000"/>
                            </p:stCondLst>
                            <p:childTnLst>
                              <p:par>
                                <p:cTn id="58" presetID="47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2" grpId="0"/>
      <p:bldGraphic spid="72" grpId="0">
        <p:bldAsOne/>
      </p:bldGraphic>
      <p:bldGraphic spid="73" grpId="0">
        <p:bldAsOne/>
      </p:bldGraphic>
      <p:bldP spid="12" grpId="0"/>
      <p:bldGraphic spid="27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ángulo 56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F0E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991" y="6393136"/>
            <a:ext cx="1101526" cy="464864"/>
          </a:xfrm>
          <a:prstGeom prst="rect">
            <a:avLst/>
          </a:prstGeom>
        </p:spPr>
      </p:pic>
      <p:sp>
        <p:nvSpPr>
          <p:cNvPr id="8" name="Redondear rectángulo de esquina diagonal 7"/>
          <p:cNvSpPr/>
          <p:nvPr/>
        </p:nvSpPr>
        <p:spPr>
          <a:xfrm>
            <a:off x="9293352" y="6206512"/>
            <a:ext cx="2889504" cy="722376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050" dirty="0" smtClean="0">
                <a:solidFill>
                  <a:srgbClr val="7030A0"/>
                </a:solidFill>
              </a:rPr>
              <a:t>Cra. Silvana Dea Labat</a:t>
            </a:r>
          </a:p>
          <a:p>
            <a:pPr algn="r"/>
            <a:r>
              <a:rPr lang="es-MX" sz="800" dirty="0" smtClean="0">
                <a:solidFill>
                  <a:srgbClr val="7030A0"/>
                </a:solidFill>
              </a:rPr>
              <a:t>Directora Ejecutiva </a:t>
            </a:r>
          </a:p>
          <a:p>
            <a:pPr algn="r"/>
            <a:r>
              <a:rPr lang="es-MX" sz="800" dirty="0" smtClean="0">
                <a:solidFill>
                  <a:srgbClr val="7030A0"/>
                </a:solidFill>
              </a:rPr>
              <a:t>Instituto Provincial de Estadística y Censos</a:t>
            </a:r>
            <a:endParaRPr lang="es-ES" sz="800" dirty="0">
              <a:solidFill>
                <a:srgbClr val="7030A0"/>
              </a:solidFill>
            </a:endParaRPr>
          </a:p>
        </p:txBody>
      </p:sp>
      <p:cxnSp>
        <p:nvCxnSpPr>
          <p:cNvPr id="14" name="Conector recto 13"/>
          <p:cNvCxnSpPr/>
          <p:nvPr/>
        </p:nvCxnSpPr>
        <p:spPr>
          <a:xfrm flipV="1">
            <a:off x="460501" y="1079967"/>
            <a:ext cx="3706147" cy="26228"/>
          </a:xfrm>
          <a:prstGeom prst="line">
            <a:avLst/>
          </a:prstGeom>
          <a:ln w="28575">
            <a:solidFill>
              <a:srgbClr val="721B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ángulo 20"/>
          <p:cNvSpPr/>
          <p:nvPr/>
        </p:nvSpPr>
        <p:spPr>
          <a:xfrm>
            <a:off x="2240280" y="3003804"/>
            <a:ext cx="1581912" cy="1014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" name="Grupo 12"/>
          <p:cNvGrpSpPr/>
          <p:nvPr/>
        </p:nvGrpSpPr>
        <p:grpSpPr>
          <a:xfrm>
            <a:off x="1422860" y="1419830"/>
            <a:ext cx="9465802" cy="720000"/>
            <a:chOff x="9984514" y="1325395"/>
            <a:chExt cx="1879494" cy="678456"/>
          </a:xfrm>
        </p:grpSpPr>
        <p:sp>
          <p:nvSpPr>
            <p:cNvPr id="9" name="Redondear rectángulo de esquina diagonal 8"/>
            <p:cNvSpPr>
              <a:spLocks/>
            </p:cNvSpPr>
            <p:nvPr/>
          </p:nvSpPr>
          <p:spPr>
            <a:xfrm>
              <a:off x="9984514" y="1325395"/>
              <a:ext cx="1879494" cy="678456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7" name="Redondear rectángulo de esquina diagonal 86"/>
            <p:cNvSpPr>
              <a:spLocks/>
            </p:cNvSpPr>
            <p:nvPr/>
          </p:nvSpPr>
          <p:spPr>
            <a:xfrm>
              <a:off x="10039048" y="1343813"/>
              <a:ext cx="1735403" cy="630043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8" name="Redondear rectángulo de esquina diagonal 87"/>
            <p:cNvSpPr>
              <a:spLocks/>
            </p:cNvSpPr>
            <p:nvPr/>
          </p:nvSpPr>
          <p:spPr>
            <a:xfrm>
              <a:off x="10003038" y="1363334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000" dirty="0">
                  <a:solidFill>
                    <a:schemeClr val="bg1"/>
                  </a:solidFill>
                </a:rPr>
                <a:t>62,2% </a:t>
              </a:r>
              <a:r>
                <a:rPr lang="es-MX" sz="2000" dirty="0" smtClean="0">
                  <a:solidFill>
                    <a:schemeClr val="bg1"/>
                  </a:solidFill>
                </a:rPr>
                <a:t>de las víctimas pidió prohibición </a:t>
              </a:r>
              <a:r>
                <a:rPr lang="es-MX" sz="2000" dirty="0">
                  <a:solidFill>
                    <a:schemeClr val="bg1"/>
                  </a:solidFill>
                </a:rPr>
                <a:t>de acercamiento del agresor hacia su persona</a:t>
              </a:r>
            </a:p>
          </p:txBody>
        </p:sp>
      </p:grpSp>
      <p:sp>
        <p:nvSpPr>
          <p:cNvPr id="42" name="Título 1"/>
          <p:cNvSpPr txBox="1">
            <a:spLocks/>
          </p:cNvSpPr>
          <p:nvPr/>
        </p:nvSpPr>
        <p:spPr>
          <a:xfrm>
            <a:off x="407530" y="346916"/>
            <a:ext cx="10515600" cy="68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dirty="0" smtClean="0"/>
              <a:t>Con respecto a </a:t>
            </a:r>
            <a:r>
              <a:rPr lang="es-MX" sz="2800" dirty="0"/>
              <a:t>l</a:t>
            </a:r>
            <a:r>
              <a:rPr lang="es-MX" sz="2800" dirty="0" smtClean="0"/>
              <a:t>as medidas solicitadas por la víctima </a:t>
            </a:r>
            <a:r>
              <a:rPr lang="es-MX" sz="2400" dirty="0" smtClean="0"/>
              <a:t/>
            </a:r>
            <a:br>
              <a:rPr lang="es-MX" sz="2400" dirty="0" smtClean="0"/>
            </a:br>
            <a:r>
              <a:rPr lang="es-MX" sz="2000" dirty="0" smtClean="0"/>
              <a:t>Datos Policía de Misiones. Año 2020</a:t>
            </a:r>
            <a:endParaRPr lang="es-MX" sz="2400" dirty="0"/>
          </a:p>
        </p:txBody>
      </p:sp>
      <p:grpSp>
        <p:nvGrpSpPr>
          <p:cNvPr id="18" name="Grupo 17"/>
          <p:cNvGrpSpPr/>
          <p:nvPr/>
        </p:nvGrpSpPr>
        <p:grpSpPr>
          <a:xfrm>
            <a:off x="1407658" y="2366047"/>
            <a:ext cx="9534522" cy="720000"/>
            <a:chOff x="9984514" y="1325395"/>
            <a:chExt cx="1879494" cy="678456"/>
          </a:xfrm>
        </p:grpSpPr>
        <p:sp>
          <p:nvSpPr>
            <p:cNvPr id="19" name="Redondear rectángulo de esquina diagonal 18"/>
            <p:cNvSpPr>
              <a:spLocks/>
            </p:cNvSpPr>
            <p:nvPr/>
          </p:nvSpPr>
          <p:spPr>
            <a:xfrm>
              <a:off x="9984514" y="1325395"/>
              <a:ext cx="1879494" cy="678456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" name="Redondear rectángulo de esquina diagonal 19"/>
            <p:cNvSpPr>
              <a:spLocks/>
            </p:cNvSpPr>
            <p:nvPr/>
          </p:nvSpPr>
          <p:spPr>
            <a:xfrm>
              <a:off x="10039048" y="1343813"/>
              <a:ext cx="1735403" cy="630043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" name="Redondear rectángulo de esquina diagonal 21"/>
            <p:cNvSpPr>
              <a:spLocks/>
            </p:cNvSpPr>
            <p:nvPr/>
          </p:nvSpPr>
          <p:spPr>
            <a:xfrm>
              <a:off x="10003038" y="1363334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000" dirty="0">
                  <a:solidFill>
                    <a:schemeClr val="bg1"/>
                  </a:solidFill>
                </a:rPr>
                <a:t>13,8% </a:t>
              </a:r>
              <a:r>
                <a:rPr lang="es-MX" sz="2000" dirty="0" smtClean="0">
                  <a:solidFill>
                    <a:schemeClr val="bg1"/>
                  </a:solidFill>
                </a:rPr>
                <a:t>solicitó </a:t>
              </a:r>
              <a:r>
                <a:rPr lang="es-MX" sz="2000" dirty="0">
                  <a:solidFill>
                    <a:schemeClr val="bg1"/>
                  </a:solidFill>
                </a:rPr>
                <a:t>la exclusión del hogar</a:t>
              </a: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1388608" y="3314451"/>
            <a:ext cx="9534522" cy="720000"/>
            <a:chOff x="9984514" y="1325394"/>
            <a:chExt cx="1879494" cy="678456"/>
          </a:xfrm>
        </p:grpSpPr>
        <p:sp>
          <p:nvSpPr>
            <p:cNvPr id="24" name="Redondear rectángulo de esquina diagonal 23"/>
            <p:cNvSpPr>
              <a:spLocks/>
            </p:cNvSpPr>
            <p:nvPr/>
          </p:nvSpPr>
          <p:spPr>
            <a:xfrm>
              <a:off x="9984514" y="1325394"/>
              <a:ext cx="1879494" cy="678456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" name="Redondear rectángulo de esquina diagonal 24"/>
            <p:cNvSpPr>
              <a:spLocks/>
            </p:cNvSpPr>
            <p:nvPr/>
          </p:nvSpPr>
          <p:spPr>
            <a:xfrm>
              <a:off x="10039048" y="1343813"/>
              <a:ext cx="1735403" cy="630043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" name="Redondear rectángulo de esquina diagonal 25"/>
            <p:cNvSpPr>
              <a:spLocks/>
            </p:cNvSpPr>
            <p:nvPr/>
          </p:nvSpPr>
          <p:spPr>
            <a:xfrm>
              <a:off x="10003038" y="1363334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000" dirty="0" smtClean="0">
                  <a:solidFill>
                    <a:schemeClr val="bg1"/>
                  </a:solidFill>
                </a:rPr>
                <a:t>En el resto de los casos se han pedido otras acciones</a:t>
              </a:r>
              <a:endParaRPr lang="es-MX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Grupo 26"/>
          <p:cNvGrpSpPr/>
          <p:nvPr/>
        </p:nvGrpSpPr>
        <p:grpSpPr>
          <a:xfrm>
            <a:off x="1440525" y="4303927"/>
            <a:ext cx="9534522" cy="720000"/>
            <a:chOff x="9984514" y="1325395"/>
            <a:chExt cx="1879494" cy="678456"/>
          </a:xfrm>
        </p:grpSpPr>
        <p:sp>
          <p:nvSpPr>
            <p:cNvPr id="28" name="Redondear rectángulo de esquina diagonal 27"/>
            <p:cNvSpPr>
              <a:spLocks/>
            </p:cNvSpPr>
            <p:nvPr/>
          </p:nvSpPr>
          <p:spPr>
            <a:xfrm>
              <a:off x="9984514" y="1325395"/>
              <a:ext cx="1879494" cy="678456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9" name="Redondear rectángulo de esquina diagonal 28"/>
            <p:cNvSpPr>
              <a:spLocks/>
            </p:cNvSpPr>
            <p:nvPr/>
          </p:nvSpPr>
          <p:spPr>
            <a:xfrm>
              <a:off x="10039048" y="1343813"/>
              <a:ext cx="1735403" cy="630043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0" name="Redondear rectángulo de esquina diagonal 29"/>
            <p:cNvSpPr>
              <a:spLocks/>
            </p:cNvSpPr>
            <p:nvPr/>
          </p:nvSpPr>
          <p:spPr>
            <a:xfrm>
              <a:off x="10003038" y="1363334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000" dirty="0" smtClean="0">
                  <a:solidFill>
                    <a:schemeClr val="bg1"/>
                  </a:solidFill>
                </a:rPr>
                <a:t>41,6% de los casos </a:t>
              </a:r>
              <a:r>
                <a:rPr lang="es-MX" sz="2000" dirty="0">
                  <a:solidFill>
                    <a:schemeClr val="bg1"/>
                  </a:solidFill>
                </a:rPr>
                <a:t>no se intervino en la </a:t>
              </a:r>
              <a:r>
                <a:rPr lang="es-MX" sz="2000" dirty="0" smtClean="0">
                  <a:solidFill>
                    <a:schemeClr val="bg1"/>
                  </a:solidFill>
                </a:rPr>
                <a:t>causa </a:t>
              </a:r>
              <a:endParaRPr lang="es-MX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Grupo 30"/>
          <p:cNvGrpSpPr/>
          <p:nvPr/>
        </p:nvGrpSpPr>
        <p:grpSpPr>
          <a:xfrm>
            <a:off x="1459575" y="5317710"/>
            <a:ext cx="9534522" cy="720000"/>
            <a:chOff x="9984514" y="1325395"/>
            <a:chExt cx="1879494" cy="678456"/>
          </a:xfrm>
        </p:grpSpPr>
        <p:sp>
          <p:nvSpPr>
            <p:cNvPr id="32" name="Redondear rectángulo de esquina diagonal 31"/>
            <p:cNvSpPr>
              <a:spLocks/>
            </p:cNvSpPr>
            <p:nvPr/>
          </p:nvSpPr>
          <p:spPr>
            <a:xfrm>
              <a:off x="9984514" y="1325395"/>
              <a:ext cx="1879494" cy="678456"/>
            </a:xfrm>
            <a:prstGeom prst="round2DiagRect">
              <a:avLst/>
            </a:prstGeom>
            <a:solidFill>
              <a:srgbClr val="D5C4DE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3" name="Redondear rectángulo de esquina diagonal 32"/>
            <p:cNvSpPr>
              <a:spLocks/>
            </p:cNvSpPr>
            <p:nvPr/>
          </p:nvSpPr>
          <p:spPr>
            <a:xfrm>
              <a:off x="10039048" y="1343813"/>
              <a:ext cx="1735403" cy="630043"/>
            </a:xfrm>
            <a:prstGeom prst="round2DiagRect">
              <a:avLst/>
            </a:prstGeom>
            <a:solidFill>
              <a:srgbClr val="B482DA"/>
            </a:solidFill>
            <a:ln w="28575">
              <a:solidFill>
                <a:srgbClr val="B482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4" name="Redondear rectángulo de esquina diagonal 33"/>
            <p:cNvSpPr>
              <a:spLocks/>
            </p:cNvSpPr>
            <p:nvPr/>
          </p:nvSpPr>
          <p:spPr>
            <a:xfrm>
              <a:off x="10003038" y="1363334"/>
              <a:ext cx="1840186" cy="592724"/>
            </a:xfrm>
            <a:prstGeom prst="round2DiagRect">
              <a:avLst/>
            </a:prstGeom>
            <a:solidFill>
              <a:srgbClr val="721B95"/>
            </a:solidFill>
            <a:ln w="28575">
              <a:solidFill>
                <a:srgbClr val="A47F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000" dirty="0" smtClean="0">
                  <a:solidFill>
                    <a:schemeClr val="bg1"/>
                  </a:solidFill>
                </a:rPr>
                <a:t> </a:t>
              </a:r>
              <a:r>
                <a:rPr lang="es-MX" sz="2000" dirty="0">
                  <a:solidFill>
                    <a:schemeClr val="bg1"/>
                  </a:solidFill>
                </a:rPr>
                <a:t>10,3% se determinó una prohibición de acercamiento hacia la </a:t>
              </a:r>
              <a:r>
                <a:rPr lang="es-MX" sz="2000" dirty="0" smtClean="0">
                  <a:solidFill>
                    <a:schemeClr val="bg1"/>
                  </a:solidFill>
                </a:rPr>
                <a:t>víctima</a:t>
              </a:r>
              <a:endParaRPr lang="es-AR" sz="2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36" name="Imagen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8563" y="6462990"/>
            <a:ext cx="1389302" cy="325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30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50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75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25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50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750"/>
                            </p:stCondLst>
                            <p:childTnLst>
                              <p:par>
                                <p:cTn id="52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6554</TotalTime>
  <Words>615</Words>
  <Application>Microsoft Office PowerPoint</Application>
  <PresentationFormat>Personalizado</PresentationFormat>
  <Paragraphs>170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Datos de la Policía Provincia de Misiones</vt:lpstr>
      <vt:lpstr>¿Quién es el denunciante? Datos Policía de Misiones</vt:lpstr>
      <vt:lpstr>Edad de la víctima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se puede mejorar lo que  No se puede medir</dc:title>
  <dc:creator>Cecilia Villalba</dc:creator>
  <cp:lastModifiedBy>Hewlett Packard</cp:lastModifiedBy>
  <cp:revision>179</cp:revision>
  <dcterms:created xsi:type="dcterms:W3CDTF">2020-08-10T22:31:16Z</dcterms:created>
  <dcterms:modified xsi:type="dcterms:W3CDTF">2022-04-29T10:29:12Z</dcterms:modified>
</cp:coreProperties>
</file>