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4" r:id="rId4"/>
    <p:sldId id="267" r:id="rId5"/>
    <p:sldId id="270" r:id="rId6"/>
    <p:sldId id="271" r:id="rId7"/>
    <p:sldId id="272" r:id="rId8"/>
    <p:sldId id="273" r:id="rId9"/>
    <p:sldId id="275" r:id="rId10"/>
    <p:sldId id="276" r:id="rId11"/>
    <p:sldId id="277" r:id="rId12"/>
    <p:sldId id="278" r:id="rId13"/>
    <p:sldId id="279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1B95"/>
    <a:srgbClr val="F6F2F8"/>
    <a:srgbClr val="F3EEF6"/>
    <a:srgbClr val="A47FB6"/>
    <a:srgbClr val="8C21B7"/>
    <a:srgbClr val="D5C4DE"/>
    <a:srgbClr val="E3D7E9"/>
    <a:srgbClr val="F0E9F3"/>
    <a:srgbClr val="B48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545416060424306E-2"/>
          <c:y val="3.8687878974677382E-2"/>
          <c:w val="0.83046701147409585"/>
          <c:h val="0.7639409083583435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'[Informe de Telefonicas 2019.xlsx]Edades Victima'!$C$3</c:f>
              <c:strCache>
                <c:ptCount val="1"/>
                <c:pt idx="0">
                  <c:v>Femenino</c:v>
                </c:pt>
              </c:strCache>
            </c:strRef>
          </c:tx>
          <c:spPr>
            <a:solidFill>
              <a:srgbClr val="A47FB6"/>
            </a:solidFill>
            <a:ln>
              <a:noFill/>
            </a:ln>
            <a:effectLst/>
          </c:spPr>
          <c:invertIfNegative val="0"/>
          <c:cat>
            <c:strRef>
              <c:f>'[Informe de Telefonicas 2019.xlsx]Edades Victima'!$A$5:$A$13</c:f>
              <c:strCache>
                <c:ptCount val="9"/>
                <c:pt idx="0">
                  <c:v>0 - 10</c:v>
                </c:pt>
                <c:pt idx="1">
                  <c:v>11 - 20</c:v>
                </c:pt>
                <c:pt idx="2">
                  <c:v>21 - 30</c:v>
                </c:pt>
                <c:pt idx="3">
                  <c:v>31 - 40</c:v>
                </c:pt>
                <c:pt idx="4">
                  <c:v>41 - 50</c:v>
                </c:pt>
                <c:pt idx="5">
                  <c:v>51 - 60</c:v>
                </c:pt>
                <c:pt idx="6">
                  <c:v>61 - 70</c:v>
                </c:pt>
                <c:pt idx="7">
                  <c:v>71 - 80</c:v>
                </c:pt>
                <c:pt idx="8">
                  <c:v>81 y más</c:v>
                </c:pt>
              </c:strCache>
            </c:strRef>
          </c:cat>
          <c:val>
            <c:numRef>
              <c:f>'[Informe de Telefonicas 2019.xlsx]Edades Victima'!$C$5:$C$13</c:f>
              <c:numCache>
                <c:formatCode>###0</c:formatCode>
                <c:ptCount val="9"/>
                <c:pt idx="0">
                  <c:v>40</c:v>
                </c:pt>
                <c:pt idx="1">
                  <c:v>110</c:v>
                </c:pt>
                <c:pt idx="2">
                  <c:v>132</c:v>
                </c:pt>
                <c:pt idx="3">
                  <c:v>92</c:v>
                </c:pt>
                <c:pt idx="4">
                  <c:v>35</c:v>
                </c:pt>
                <c:pt idx="5">
                  <c:v>25</c:v>
                </c:pt>
                <c:pt idx="6">
                  <c:v>17</c:v>
                </c:pt>
                <c:pt idx="7">
                  <c:v>12</c:v>
                </c:pt>
                <c:pt idx="8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1A-4B6B-9F93-43623DF82FDE}"/>
            </c:ext>
          </c:extLst>
        </c:ser>
        <c:ser>
          <c:idx val="2"/>
          <c:order val="2"/>
          <c:tx>
            <c:strRef>
              <c:f>'[Informe de Telefonicas 2019.xlsx]Edades Victima'!$D$3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'[Informe de Telefonicas 2019.xlsx]Edades Victima'!$A$5:$A$13</c:f>
              <c:strCache>
                <c:ptCount val="9"/>
                <c:pt idx="0">
                  <c:v>0 - 10</c:v>
                </c:pt>
                <c:pt idx="1">
                  <c:v>11 - 20</c:v>
                </c:pt>
                <c:pt idx="2">
                  <c:v>21 - 30</c:v>
                </c:pt>
                <c:pt idx="3">
                  <c:v>31 - 40</c:v>
                </c:pt>
                <c:pt idx="4">
                  <c:v>41 - 50</c:v>
                </c:pt>
                <c:pt idx="5">
                  <c:v>51 - 60</c:v>
                </c:pt>
                <c:pt idx="6">
                  <c:v>61 - 70</c:v>
                </c:pt>
                <c:pt idx="7">
                  <c:v>71 - 80</c:v>
                </c:pt>
                <c:pt idx="8">
                  <c:v>81 y más</c:v>
                </c:pt>
              </c:strCache>
            </c:strRef>
          </c:cat>
          <c:val>
            <c:numRef>
              <c:f>'[Informe de Telefonicas 2019.xlsx]Edades Victima'!$D$5:$D$13</c:f>
              <c:numCache>
                <c:formatCode>###0</c:formatCode>
                <c:ptCount val="9"/>
                <c:pt idx="0">
                  <c:v>28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1A-4B6B-9F93-43623DF82FDE}"/>
            </c:ext>
          </c:extLst>
        </c:ser>
        <c:ser>
          <c:idx val="3"/>
          <c:order val="3"/>
          <c:tx>
            <c:strRef>
              <c:f>'[Informe de Telefonicas 2019.xlsx]Edades Victima'!$E$3</c:f>
              <c:strCache>
                <c:ptCount val="1"/>
                <c:pt idx="0">
                  <c:v>Transgénero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'[Informe de Telefonicas 2019.xlsx]Edades Victima'!$A$5:$A$13</c:f>
              <c:strCache>
                <c:ptCount val="9"/>
                <c:pt idx="0">
                  <c:v>0 - 10</c:v>
                </c:pt>
                <c:pt idx="1">
                  <c:v>11 - 20</c:v>
                </c:pt>
                <c:pt idx="2">
                  <c:v>21 - 30</c:v>
                </c:pt>
                <c:pt idx="3">
                  <c:v>31 - 40</c:v>
                </c:pt>
                <c:pt idx="4">
                  <c:v>41 - 50</c:v>
                </c:pt>
                <c:pt idx="5">
                  <c:v>51 - 60</c:v>
                </c:pt>
                <c:pt idx="6">
                  <c:v>61 - 70</c:v>
                </c:pt>
                <c:pt idx="7">
                  <c:v>71 - 80</c:v>
                </c:pt>
                <c:pt idx="8">
                  <c:v>81 y más</c:v>
                </c:pt>
              </c:strCache>
            </c:strRef>
          </c:cat>
          <c:val>
            <c:numRef>
              <c:f>'[Informe de Telefonicas 2019.xlsx]Edades Victima'!$E$5:$E$13</c:f>
              <c:numCache>
                <c:formatCode>###0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1A-4B6B-9F93-43623DF82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867904"/>
        <c:axId val="39869824"/>
      </c:barChart>
      <c:lineChart>
        <c:grouping val="standard"/>
        <c:varyColors val="0"/>
        <c:ser>
          <c:idx val="0"/>
          <c:order val="0"/>
          <c:tx>
            <c:strRef>
              <c:f>'[Informe de Telefonicas 2019.xlsx]Edades Victima'!$B$3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1749571183533448E-2"/>
                  <c:y val="-5.2805280528052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1A-4B6B-9F93-43623DF82FDE}"/>
                </c:ext>
              </c:extLst>
            </c:dLbl>
            <c:dLbl>
              <c:idx val="1"/>
              <c:layout>
                <c:manualLayout>
                  <c:x val="-4.8027444253859346E-2"/>
                  <c:y val="-3.9603960396039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91A-4B6B-9F93-43623DF82FDE}"/>
                </c:ext>
              </c:extLst>
            </c:dLbl>
            <c:dLbl>
              <c:idx val="2"/>
              <c:layout>
                <c:manualLayout>
                  <c:x val="-3.4305317324185292E-2"/>
                  <c:y val="-4.4004400440044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91A-4B6B-9F93-43623DF82FDE}"/>
                </c:ext>
              </c:extLst>
            </c:dLbl>
            <c:dLbl>
              <c:idx val="3"/>
              <c:layout>
                <c:manualLayout>
                  <c:x val="-2.0583190394511151E-2"/>
                  <c:y val="-4.8404840484048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91A-4B6B-9F93-43623DF82FDE}"/>
                </c:ext>
              </c:extLst>
            </c:dLbl>
            <c:dLbl>
              <c:idx val="4"/>
              <c:layout>
                <c:manualLayout>
                  <c:x val="-2.5157232704402517E-2"/>
                  <c:y val="-6.1606160616061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91A-4B6B-9F93-43623DF82FDE}"/>
                </c:ext>
              </c:extLst>
            </c:dLbl>
            <c:dLbl>
              <c:idx val="5"/>
              <c:layout>
                <c:manualLayout>
                  <c:x val="-3.8879359634076696E-2"/>
                  <c:y val="-3.9603960396039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91A-4B6B-9F93-43623DF82FDE}"/>
                </c:ext>
              </c:extLst>
            </c:dLbl>
            <c:dLbl>
              <c:idx val="6"/>
              <c:layout>
                <c:manualLayout>
                  <c:x val="-4.8027444253859346E-2"/>
                  <c:y val="-4.8404840484048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91A-4B6B-9F93-43623DF82FDE}"/>
                </c:ext>
              </c:extLst>
            </c:dLbl>
            <c:dLbl>
              <c:idx val="7"/>
              <c:layout>
                <c:manualLayout>
                  <c:x val="-3.6592338479130931E-2"/>
                  <c:y val="-4.8404840484048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91A-4B6B-9F93-43623DF82FDE}"/>
                </c:ext>
              </c:extLst>
            </c:dLbl>
            <c:dLbl>
              <c:idx val="8"/>
              <c:layout>
                <c:manualLayout>
                  <c:x val="-3.4305317324185416E-2"/>
                  <c:y val="-4.4004400440044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91A-4B6B-9F93-43623DF82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de Telefonicas 2019.xlsx]Edades Victima'!$A$5:$A$13</c:f>
              <c:strCache>
                <c:ptCount val="9"/>
                <c:pt idx="0">
                  <c:v>0 - 10</c:v>
                </c:pt>
                <c:pt idx="1">
                  <c:v>11 - 20</c:v>
                </c:pt>
                <c:pt idx="2">
                  <c:v>21 - 30</c:v>
                </c:pt>
                <c:pt idx="3">
                  <c:v>31 - 40</c:v>
                </c:pt>
                <c:pt idx="4">
                  <c:v>41 - 50</c:v>
                </c:pt>
                <c:pt idx="5">
                  <c:v>51 - 60</c:v>
                </c:pt>
                <c:pt idx="6">
                  <c:v>61 - 70</c:v>
                </c:pt>
                <c:pt idx="7">
                  <c:v>71 - 80</c:v>
                </c:pt>
                <c:pt idx="8">
                  <c:v>81 y más</c:v>
                </c:pt>
              </c:strCache>
            </c:strRef>
          </c:cat>
          <c:val>
            <c:numRef>
              <c:f>'[Informe de Telefonicas 2019.xlsx]Edades Victima'!$F$5:$F$13</c:f>
              <c:numCache>
                <c:formatCode>0.0%</c:formatCode>
                <c:ptCount val="9"/>
                <c:pt idx="0">
                  <c:v>0.12927756653992395</c:v>
                </c:pt>
                <c:pt idx="1">
                  <c:v>0.22433460076045628</c:v>
                </c:pt>
                <c:pt idx="2">
                  <c:v>0.2585551330798479</c:v>
                </c:pt>
                <c:pt idx="3">
                  <c:v>0.18250950570342206</c:v>
                </c:pt>
                <c:pt idx="4">
                  <c:v>7.4144486692015205E-2</c:v>
                </c:pt>
                <c:pt idx="5">
                  <c:v>5.1330798479087454E-2</c:v>
                </c:pt>
                <c:pt idx="6">
                  <c:v>3.8022813688212927E-2</c:v>
                </c:pt>
                <c:pt idx="7">
                  <c:v>2.6615969581749048E-2</c:v>
                </c:pt>
                <c:pt idx="8">
                  <c:v>1.5209125475285171E-2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591A-4B6B-9F93-43623DF82F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85824"/>
        <c:axId val="39884288"/>
      </c:lineChart>
      <c:catAx>
        <c:axId val="39867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Edad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9869824"/>
        <c:crosses val="autoZero"/>
        <c:auto val="1"/>
        <c:lblAlgn val="ctr"/>
        <c:lblOffset val="100"/>
        <c:noMultiLvlLbl val="0"/>
      </c:catAx>
      <c:valAx>
        <c:axId val="39869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Intervenciones</a:t>
                </a:r>
              </a:p>
            </c:rich>
          </c:tx>
          <c:layout>
            <c:manualLayout>
              <c:xMode val="edge"/>
              <c:yMode val="edge"/>
              <c:x val="0"/>
              <c:y val="0.2832942142588726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9867904"/>
        <c:crosses val="autoZero"/>
        <c:crossBetween val="between"/>
      </c:valAx>
      <c:valAx>
        <c:axId val="39884288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39885824"/>
        <c:crosses val="max"/>
        <c:crossBetween val="between"/>
      </c:valAx>
      <c:catAx>
        <c:axId val="39885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9884288"/>
        <c:crosses val="autoZero"/>
        <c:auto val="1"/>
        <c:lblAlgn val="ctr"/>
        <c:lblOffset val="100"/>
        <c:noMultiLvlLbl val="0"/>
      </c:catAx>
      <c:spPr>
        <a:solidFill>
          <a:srgbClr val="F6F2F8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06677354148834"/>
          <c:y val="0.93374563391213994"/>
          <c:w val="0.57126140316177576"/>
          <c:h val="5.9271812229484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'Edades Victima'!$M$224</c:f>
              <c:strCache>
                <c:ptCount val="1"/>
                <c:pt idx="0">
                  <c:v>Femenino</c:v>
                </c:pt>
              </c:strCache>
            </c:strRef>
          </c:tx>
          <c:spPr>
            <a:solidFill>
              <a:srgbClr val="A47FB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rgbClr val="F6F2F8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'Edades Victima'!$I$238:$I$248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'Edades Victima'!$M$238:$M$248</c:f>
              <c:numCache>
                <c:formatCode>0.0%</c:formatCode>
                <c:ptCount val="11"/>
                <c:pt idx="0">
                  <c:v>1</c:v>
                </c:pt>
                <c:pt idx="1">
                  <c:v>0.66666666666666663</c:v>
                </c:pt>
                <c:pt idx="2">
                  <c:v>0.5</c:v>
                </c:pt>
                <c:pt idx="3">
                  <c:v>0.75</c:v>
                </c:pt>
                <c:pt idx="4">
                  <c:v>0.6</c:v>
                </c:pt>
                <c:pt idx="5">
                  <c:v>0.5</c:v>
                </c:pt>
                <c:pt idx="6">
                  <c:v>0.5</c:v>
                </c:pt>
                <c:pt idx="7">
                  <c:v>0.33333333333333331</c:v>
                </c:pt>
                <c:pt idx="8">
                  <c:v>0.42857142857142855</c:v>
                </c:pt>
                <c:pt idx="9">
                  <c:v>0.2857142857142857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63-431B-A1D1-AFAE04931719}"/>
            </c:ext>
          </c:extLst>
        </c:ser>
        <c:ser>
          <c:idx val="1"/>
          <c:order val="1"/>
          <c:tx>
            <c:strRef>
              <c:f>'Edades Victima'!$N$224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63-431B-A1D1-AFAE04931719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63-431B-A1D1-AFAE049317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'Edades Victima'!$I$238:$I$248</c:f>
              <c:strCach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strCache>
            </c:strRef>
          </c:cat>
          <c:val>
            <c:numRef>
              <c:f>'Edades Victima'!$N$238:$N$248</c:f>
              <c:numCache>
                <c:formatCode>0.0%</c:formatCode>
                <c:ptCount val="11"/>
                <c:pt idx="0">
                  <c:v>0</c:v>
                </c:pt>
                <c:pt idx="1">
                  <c:v>0.33333333333333331</c:v>
                </c:pt>
                <c:pt idx="2">
                  <c:v>0.5</c:v>
                </c:pt>
                <c:pt idx="3">
                  <c:v>0.25</c:v>
                </c:pt>
                <c:pt idx="4">
                  <c:v>0.4</c:v>
                </c:pt>
                <c:pt idx="5">
                  <c:v>0.5</c:v>
                </c:pt>
                <c:pt idx="6">
                  <c:v>0.5</c:v>
                </c:pt>
                <c:pt idx="7">
                  <c:v>0.66666666666666663</c:v>
                </c:pt>
                <c:pt idx="8">
                  <c:v>0.5714285714285714</c:v>
                </c:pt>
                <c:pt idx="9">
                  <c:v>0.7142857142857143</c:v>
                </c:pt>
                <c:pt idx="1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63-431B-A1D1-AFAE049317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9084416"/>
        <c:axId val="39086336"/>
      </c:barChart>
      <c:catAx>
        <c:axId val="390844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000"/>
                  <a:t>Edad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39086336"/>
        <c:crosses val="autoZero"/>
        <c:auto val="1"/>
        <c:lblAlgn val="ctr"/>
        <c:lblOffset val="100"/>
        <c:noMultiLvlLbl val="0"/>
      </c:catAx>
      <c:valAx>
        <c:axId val="3908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3908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Helvetica LT Std" panose="020B0504020202020204" pitchFamily="34" charset="0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rgbClr val="F6F2F8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solidFill>
            <a:schemeClr val="tx1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'[Informe de Telefonicas 2019.xlsx]Agresor'!$C$39</c:f>
              <c:strCache>
                <c:ptCount val="1"/>
                <c:pt idx="0">
                  <c:v>Femenino</c:v>
                </c:pt>
              </c:strCache>
            </c:strRef>
          </c:tx>
          <c:spPr>
            <a:solidFill>
              <a:srgbClr val="A47FB6"/>
            </a:solidFill>
            <a:ln>
              <a:noFill/>
            </a:ln>
            <a:effectLst/>
          </c:spPr>
          <c:invertIfNegative val="0"/>
          <c:cat>
            <c:strRef>
              <c:f>'[Informe de Telefonicas 2019.xlsx]Agresor'!$A$41:$A$49</c:f>
              <c:strCache>
                <c:ptCount val="9"/>
                <c:pt idx="0">
                  <c:v>Cónyuge/Pareja actual</c:v>
                </c:pt>
                <c:pt idx="1">
                  <c:v>Ex cónyuge - Ex pareja</c:v>
                </c:pt>
                <c:pt idx="2">
                  <c:v>Padres</c:v>
                </c:pt>
                <c:pt idx="3">
                  <c:v>Otros convivientes</c:v>
                </c:pt>
                <c:pt idx="4">
                  <c:v>Hijos</c:v>
                </c:pt>
                <c:pt idx="5">
                  <c:v>Otros no convivientes</c:v>
                </c:pt>
                <c:pt idx="6">
                  <c:v>Pareja de uno de los padres</c:v>
                </c:pt>
                <c:pt idx="7">
                  <c:v>Hermanos</c:v>
                </c:pt>
                <c:pt idx="8">
                  <c:v>Abuelo </c:v>
                </c:pt>
              </c:strCache>
            </c:strRef>
          </c:cat>
          <c:val>
            <c:numRef>
              <c:f>'[Informe de Telefonicas 2019.xlsx]Agresor'!$C$41:$C$49</c:f>
              <c:numCache>
                <c:formatCode>###0</c:formatCode>
                <c:ptCount val="9"/>
                <c:pt idx="0">
                  <c:v>11</c:v>
                </c:pt>
                <c:pt idx="1">
                  <c:v>10</c:v>
                </c:pt>
                <c:pt idx="2" formatCode="General">
                  <c:v>75</c:v>
                </c:pt>
                <c:pt idx="3">
                  <c:v>10</c:v>
                </c:pt>
                <c:pt idx="4">
                  <c:v>15</c:v>
                </c:pt>
                <c:pt idx="5">
                  <c:v>1</c:v>
                </c:pt>
                <c:pt idx="6">
                  <c:v>0</c:v>
                </c:pt>
                <c:pt idx="7">
                  <c:v>6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AD-43E1-938B-FD65BEFC4F89}"/>
            </c:ext>
          </c:extLst>
        </c:ser>
        <c:ser>
          <c:idx val="1"/>
          <c:order val="1"/>
          <c:tx>
            <c:strRef>
              <c:f>'[Informe de Telefonicas 2019.xlsx]Agresor'!$D$39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'[Informe de Telefonicas 2019.xlsx]Agresor'!$A$41:$A$49</c:f>
              <c:strCache>
                <c:ptCount val="9"/>
                <c:pt idx="0">
                  <c:v>Cónyuge/Pareja actual</c:v>
                </c:pt>
                <c:pt idx="1">
                  <c:v>Ex cónyuge - Ex pareja</c:v>
                </c:pt>
                <c:pt idx="2">
                  <c:v>Padres</c:v>
                </c:pt>
                <c:pt idx="3">
                  <c:v>Otros convivientes</c:v>
                </c:pt>
                <c:pt idx="4">
                  <c:v>Hijos</c:v>
                </c:pt>
                <c:pt idx="5">
                  <c:v>Otros no convivientes</c:v>
                </c:pt>
                <c:pt idx="6">
                  <c:v>Pareja de uno de los padres</c:v>
                </c:pt>
                <c:pt idx="7">
                  <c:v>Hermanos</c:v>
                </c:pt>
                <c:pt idx="8">
                  <c:v>Abuelo </c:v>
                </c:pt>
              </c:strCache>
            </c:strRef>
          </c:cat>
          <c:val>
            <c:numRef>
              <c:f>'[Informe de Telefonicas 2019.xlsx]Agresor'!$D$41:$D$49</c:f>
              <c:numCache>
                <c:formatCode>###0</c:formatCode>
                <c:ptCount val="9"/>
                <c:pt idx="0">
                  <c:v>241</c:v>
                </c:pt>
                <c:pt idx="1">
                  <c:v>172</c:v>
                </c:pt>
                <c:pt idx="2" formatCode="General">
                  <c:v>51</c:v>
                </c:pt>
                <c:pt idx="3">
                  <c:v>48</c:v>
                </c:pt>
                <c:pt idx="4">
                  <c:v>32</c:v>
                </c:pt>
                <c:pt idx="5">
                  <c:v>24</c:v>
                </c:pt>
                <c:pt idx="6">
                  <c:v>21</c:v>
                </c:pt>
                <c:pt idx="7">
                  <c:v>14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AD-43E1-938B-FD65BEFC4F89}"/>
            </c:ext>
          </c:extLst>
        </c:ser>
        <c:ser>
          <c:idx val="2"/>
          <c:order val="2"/>
          <c:tx>
            <c:strRef>
              <c:f>'[Informe de Telefonicas 2019.xlsx]Agresor'!$E$39</c:f>
              <c:strCache>
                <c:ptCount val="1"/>
                <c:pt idx="0">
                  <c:v>Transgénero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'[Informe de Telefonicas 2019.xlsx]Agresor'!$A$41:$A$49</c:f>
              <c:strCache>
                <c:ptCount val="9"/>
                <c:pt idx="0">
                  <c:v>Cónyuge/Pareja actual</c:v>
                </c:pt>
                <c:pt idx="1">
                  <c:v>Ex cónyuge - Ex pareja</c:v>
                </c:pt>
                <c:pt idx="2">
                  <c:v>Padres</c:v>
                </c:pt>
                <c:pt idx="3">
                  <c:v>Otros convivientes</c:v>
                </c:pt>
                <c:pt idx="4">
                  <c:v>Hijos</c:v>
                </c:pt>
                <c:pt idx="5">
                  <c:v>Otros no convivientes</c:v>
                </c:pt>
                <c:pt idx="6">
                  <c:v>Pareja de uno de los padres</c:v>
                </c:pt>
                <c:pt idx="7">
                  <c:v>Hermanos</c:v>
                </c:pt>
                <c:pt idx="8">
                  <c:v>Abuelo </c:v>
                </c:pt>
              </c:strCache>
            </c:strRef>
          </c:cat>
          <c:val>
            <c:numRef>
              <c:f>'[Informe de Telefonicas 2019.xlsx]Agresor'!$E$41:$E$49</c:f>
              <c:numCache>
                <c:formatCode>###0</c:formatCode>
                <c:ptCount val="9"/>
                <c:pt idx="0">
                  <c:v>1</c:v>
                </c:pt>
                <c:pt idx="1">
                  <c:v>0</c:v>
                </c:pt>
                <c:pt idx="2" formatCode="General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AD-43E1-938B-FD65BEFC4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252928"/>
        <c:axId val="40254848"/>
      </c:barChart>
      <c:lineChart>
        <c:grouping val="standard"/>
        <c:varyColors val="0"/>
        <c:ser>
          <c:idx val="3"/>
          <c:order val="3"/>
          <c:tx>
            <c:strRef>
              <c:f>'[Informe de Telefonicas 2019.xlsx]Agresor'!$B$39</c:f>
              <c:strCache>
                <c:ptCount val="1"/>
                <c:pt idx="0">
                  <c:v>Total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2.5921415758332803E-2"/>
                  <c:y val="-2.4793383051694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AD-43E1-938B-FD65BEFC4F89}"/>
                </c:ext>
              </c:extLst>
            </c:dLbl>
            <c:dLbl>
              <c:idx val="1"/>
              <c:layout>
                <c:manualLayout>
                  <c:x val="-9.7205309093748304E-3"/>
                  <c:y val="-2.2038562712617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BAD-43E1-938B-FD65BEFC4F89}"/>
                </c:ext>
              </c:extLst>
            </c:dLbl>
            <c:dLbl>
              <c:idx val="2"/>
              <c:layout>
                <c:manualLayout>
                  <c:x val="-9.720530909374801E-3"/>
                  <c:y val="-3.0303023729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AD-43E1-938B-FD65BEFC4F89}"/>
                </c:ext>
              </c:extLst>
            </c:dLbl>
            <c:dLbl>
              <c:idx val="3"/>
              <c:layout>
                <c:manualLayout>
                  <c:x val="-9.720530909374801E-3"/>
                  <c:y val="-3.0303023729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BAD-43E1-938B-FD65BEFC4F89}"/>
                </c:ext>
              </c:extLst>
            </c:dLbl>
            <c:dLbl>
              <c:idx val="4"/>
              <c:layout>
                <c:manualLayout>
                  <c:x val="-1.9441061818749602E-2"/>
                  <c:y val="-1.6528922034463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AD-43E1-938B-FD65BEFC4F89}"/>
                </c:ext>
              </c:extLst>
            </c:dLbl>
            <c:dLbl>
              <c:idx val="5"/>
              <c:layout>
                <c:manualLayout>
                  <c:x val="-2.1061150303645405E-2"/>
                  <c:y val="-2.4793383051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BAD-43E1-938B-FD65BEFC4F89}"/>
                </c:ext>
              </c:extLst>
            </c:dLbl>
            <c:dLbl>
              <c:idx val="6"/>
              <c:layout>
                <c:manualLayout>
                  <c:x val="-2.9161592728124523E-2"/>
                  <c:y val="-2.4793383051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BAD-43E1-938B-FD65BEFC4F89}"/>
                </c:ext>
              </c:extLst>
            </c:dLbl>
            <c:dLbl>
              <c:idx val="7"/>
              <c:layout>
                <c:manualLayout>
                  <c:x val="-2.7541504243228605E-2"/>
                  <c:y val="-2.4793383051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BAD-43E1-938B-FD65BEFC4F89}"/>
                </c:ext>
              </c:extLst>
            </c:dLbl>
            <c:dLbl>
              <c:idx val="8"/>
              <c:layout>
                <c:manualLayout>
                  <c:x val="-2.4301327273437003E-2"/>
                  <c:y val="-3.0303023729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BAD-43E1-938B-FD65BEFC4F8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de Telefonicas 2019.xlsx]Agresor'!$A$41:$A$49</c:f>
              <c:strCache>
                <c:ptCount val="9"/>
                <c:pt idx="0">
                  <c:v>Cónyuge/Pareja actual</c:v>
                </c:pt>
                <c:pt idx="1">
                  <c:v>Ex cónyuge - Ex pareja</c:v>
                </c:pt>
                <c:pt idx="2">
                  <c:v>Padres</c:v>
                </c:pt>
                <c:pt idx="3">
                  <c:v>Otros convivientes</c:v>
                </c:pt>
                <c:pt idx="4">
                  <c:v>Hijos</c:v>
                </c:pt>
                <c:pt idx="5">
                  <c:v>Otros no convivientes</c:v>
                </c:pt>
                <c:pt idx="6">
                  <c:v>Pareja de uno de los padres</c:v>
                </c:pt>
                <c:pt idx="7">
                  <c:v>Hermanos</c:v>
                </c:pt>
                <c:pt idx="8">
                  <c:v>Abuelo </c:v>
                </c:pt>
              </c:strCache>
            </c:strRef>
          </c:cat>
          <c:val>
            <c:numRef>
              <c:f>'[Informe de Telefonicas 2019.xlsx]Agresor'!$F$41:$F$49</c:f>
              <c:numCache>
                <c:formatCode>0.0%</c:formatCode>
                <c:ptCount val="9"/>
                <c:pt idx="0">
                  <c:v>0.34328358208955223</c:v>
                </c:pt>
                <c:pt idx="1">
                  <c:v>0.24694708276797828</c:v>
                </c:pt>
                <c:pt idx="2">
                  <c:v>0.17232021709633649</c:v>
                </c:pt>
                <c:pt idx="3">
                  <c:v>7.8697421981004073E-2</c:v>
                </c:pt>
                <c:pt idx="4">
                  <c:v>6.3772048846675713E-2</c:v>
                </c:pt>
                <c:pt idx="5">
                  <c:v>3.3921302578018994E-2</c:v>
                </c:pt>
                <c:pt idx="6">
                  <c:v>2.8493894165535955E-2</c:v>
                </c:pt>
                <c:pt idx="7">
                  <c:v>2.7137042062415198E-2</c:v>
                </c:pt>
                <c:pt idx="8">
                  <c:v>5.4274084124830389E-3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8BAD-43E1-938B-FD65BEFC4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74944"/>
        <c:axId val="40273408"/>
      </c:lineChart>
      <c:catAx>
        <c:axId val="40252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000"/>
                  <a:t>Vínculo con la víctima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40254848"/>
        <c:crosses val="autoZero"/>
        <c:auto val="1"/>
        <c:lblAlgn val="ctr"/>
        <c:lblOffset val="100"/>
        <c:noMultiLvlLbl val="0"/>
      </c:catAx>
      <c:valAx>
        <c:axId val="4025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/>
                  <a:t>Intervenciones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40252928"/>
        <c:crosses val="autoZero"/>
        <c:crossBetween val="between"/>
      </c:valAx>
      <c:valAx>
        <c:axId val="40273408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40274944"/>
        <c:crosses val="max"/>
        <c:crossBetween val="between"/>
      </c:valAx>
      <c:catAx>
        <c:axId val="40274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273408"/>
        <c:crosses val="autoZero"/>
        <c:auto val="1"/>
        <c:lblAlgn val="ctr"/>
        <c:lblOffset val="100"/>
        <c:noMultiLvlLbl val="0"/>
      </c:catAx>
      <c:spPr>
        <a:solidFill>
          <a:srgbClr val="F6F2F8"/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Helvetica LT Std" panose="020B0504020202020204" pitchFamily="34" charset="0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solidFill>
            <a:schemeClr val="tx1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A47FB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de domiciliarias 2019.xlsx]Tipo de violencia'!$A$5:$A$10</c:f>
              <c:strCache>
                <c:ptCount val="6"/>
                <c:pt idx="0">
                  <c:v>Violencia psicológica</c:v>
                </c:pt>
                <c:pt idx="1">
                  <c:v>Violencia física</c:v>
                </c:pt>
                <c:pt idx="2">
                  <c:v>Violencia económica</c:v>
                </c:pt>
                <c:pt idx="3">
                  <c:v>Amenaza de muerte</c:v>
                </c:pt>
                <c:pt idx="4">
                  <c:v>Violencia sexual</c:v>
                </c:pt>
                <c:pt idx="5">
                  <c:v>Otro tipo de violencia</c:v>
                </c:pt>
              </c:strCache>
            </c:strRef>
          </c:cat>
          <c:val>
            <c:numRef>
              <c:f>'[Informe de domiciliarias 2019.xlsx]Tipo de violencia'!$C$5:$C$10</c:f>
              <c:numCache>
                <c:formatCode>0.0%</c:formatCode>
                <c:ptCount val="6"/>
                <c:pt idx="0">
                  <c:v>0.3843813387423935</c:v>
                </c:pt>
                <c:pt idx="1">
                  <c:v>0.28498985801217036</c:v>
                </c:pt>
                <c:pt idx="2">
                  <c:v>0.11359026369168357</c:v>
                </c:pt>
                <c:pt idx="3">
                  <c:v>0.10547667342799188</c:v>
                </c:pt>
                <c:pt idx="4">
                  <c:v>9.0263691683569985E-2</c:v>
                </c:pt>
                <c:pt idx="5">
                  <c:v>2.1298174442190669E-2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C8-4DC1-986E-68DCBDDA69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046976"/>
        <c:axId val="40048896"/>
      </c:barChart>
      <c:catAx>
        <c:axId val="40046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000"/>
                  <a:t>Tipo de violencia</a:t>
                </a:r>
              </a:p>
            </c:rich>
          </c:tx>
          <c:layout>
            <c:manualLayout>
              <c:xMode val="edge"/>
              <c:yMode val="edge"/>
              <c:x val="0.45264370141479626"/>
              <c:y val="0.941771128905793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40048896"/>
        <c:crosses val="autoZero"/>
        <c:auto val="1"/>
        <c:lblAlgn val="ctr"/>
        <c:lblOffset val="100"/>
        <c:noMultiLvlLbl val="0"/>
      </c:catAx>
      <c:valAx>
        <c:axId val="4004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40046976"/>
        <c:crosses val="autoZero"/>
        <c:crossBetween val="between"/>
      </c:valAx>
      <c:spPr>
        <a:solidFill>
          <a:srgbClr val="F6F2F8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solidFill>
            <a:schemeClr val="tx1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Violencia!$C$12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rgbClr val="A47FB6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Violencia!$A$13:$A$23</c:f>
              <c:strCache>
                <c:ptCount val="11"/>
                <c:pt idx="0">
                  <c:v>Amenazas</c:v>
                </c:pt>
                <c:pt idx="1">
                  <c:v>Chicos en la calle</c:v>
                </c:pt>
                <c:pt idx="2">
                  <c:v>Violencia laboral</c:v>
                </c:pt>
                <c:pt idx="3">
                  <c:v>Violencia obstétrica</c:v>
                </c:pt>
                <c:pt idx="4">
                  <c:v>Violencia Mediática</c:v>
                </c:pt>
                <c:pt idx="5">
                  <c:v>Vía Pública</c:v>
                </c:pt>
                <c:pt idx="6">
                  <c:v>Otra</c:v>
                </c:pt>
                <c:pt idx="7">
                  <c:v>Adicción</c:v>
                </c:pt>
                <c:pt idx="8">
                  <c:v>Abandono de personas</c:v>
                </c:pt>
                <c:pt idx="9">
                  <c:v>Violencia de Género</c:v>
                </c:pt>
                <c:pt idx="10">
                  <c:v>Violencia doméstica</c:v>
                </c:pt>
              </c:strCache>
            </c:strRef>
          </c:cat>
          <c:val>
            <c:numRef>
              <c:f>Violencia!$C$13:$C$23</c:f>
              <c:numCache>
                <c:formatCode>0.0%</c:formatCode>
                <c:ptCount val="11"/>
                <c:pt idx="0">
                  <c:v>7.9596710002653227E-4</c:v>
                </c:pt>
                <c:pt idx="1">
                  <c:v>7.9596710002653227E-4</c:v>
                </c:pt>
                <c:pt idx="2">
                  <c:v>1.0612894667020429E-3</c:v>
                </c:pt>
                <c:pt idx="3">
                  <c:v>1.0612894667020429E-3</c:v>
                </c:pt>
                <c:pt idx="4">
                  <c:v>9.2862828336428768E-3</c:v>
                </c:pt>
                <c:pt idx="5">
                  <c:v>2.2287078800742901E-2</c:v>
                </c:pt>
                <c:pt idx="6">
                  <c:v>4.4043512868134786E-2</c:v>
                </c:pt>
                <c:pt idx="7">
                  <c:v>5.2003183868400103E-2</c:v>
                </c:pt>
                <c:pt idx="8">
                  <c:v>5.2533828601751126E-2</c:v>
                </c:pt>
                <c:pt idx="9">
                  <c:v>0.25842398514194748</c:v>
                </c:pt>
                <c:pt idx="10">
                  <c:v>0.55770761475192354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E0-4916-9B06-F4EE7C948A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2233856"/>
        <c:axId val="112250240"/>
      </c:barChart>
      <c:catAx>
        <c:axId val="1122338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200"/>
                  <a:t>Modalidad de violencia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250240"/>
        <c:crosses val="autoZero"/>
        <c:auto val="1"/>
        <c:lblAlgn val="ctr"/>
        <c:lblOffset val="100"/>
        <c:noMultiLvlLbl val="0"/>
      </c:catAx>
      <c:valAx>
        <c:axId val="11225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233856"/>
        <c:crosses val="autoZero"/>
        <c:crossBetween val="between"/>
      </c:valAx>
      <c:spPr>
        <a:solidFill>
          <a:srgbClr val="F6F2F8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53095643391873"/>
          <c:y val="6.691549036038609E-2"/>
          <c:w val="0.71913044698798656"/>
          <c:h val="0.784907699037620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Violencia!$C$28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rgbClr val="A47FB6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Violencia!$A$29:$A$33</c:f>
              <c:strCache>
                <c:ptCount val="5"/>
                <c:pt idx="0">
                  <c:v>Redes sociales</c:v>
                </c:pt>
                <c:pt idx="1">
                  <c:v>Telefónica</c:v>
                </c:pt>
                <c:pt idx="2">
                  <c:v>Lugar de Trabajo</c:v>
                </c:pt>
                <c:pt idx="3">
                  <c:v>Vía Pública</c:v>
                </c:pt>
                <c:pt idx="4">
                  <c:v>Domicilio</c:v>
                </c:pt>
              </c:strCache>
            </c:strRef>
          </c:cat>
          <c:val>
            <c:numRef>
              <c:f>Violencia!$C$29:$C$33</c:f>
              <c:numCache>
                <c:formatCode>0.0%</c:formatCode>
                <c:ptCount val="5"/>
                <c:pt idx="0">
                  <c:v>2.4284943335132216E-3</c:v>
                </c:pt>
                <c:pt idx="1">
                  <c:v>2.6983270372369131E-3</c:v>
                </c:pt>
                <c:pt idx="2">
                  <c:v>1.24123043712898E-2</c:v>
                </c:pt>
                <c:pt idx="3">
                  <c:v>7.8251484079870481E-2</c:v>
                </c:pt>
                <c:pt idx="4">
                  <c:v>0.90420939017808954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17-4A97-A36C-D8C8E7D596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0846976"/>
        <c:axId val="100940416"/>
      </c:barChart>
      <c:catAx>
        <c:axId val="100846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000" dirty="0"/>
                  <a:t>Lugar</a:t>
                </a:r>
              </a:p>
            </c:rich>
          </c:tx>
          <c:layout>
            <c:manualLayout>
              <c:xMode val="edge"/>
              <c:yMode val="edge"/>
              <c:x val="2.0494378066545863E-2"/>
              <c:y val="0.413558827044528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00940416"/>
        <c:crosses val="autoZero"/>
        <c:auto val="1"/>
        <c:lblAlgn val="ctr"/>
        <c:lblOffset val="100"/>
        <c:noMultiLvlLbl val="0"/>
      </c:catAx>
      <c:valAx>
        <c:axId val="100940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00846976"/>
        <c:crosses val="autoZero"/>
        <c:crossBetween val="between"/>
      </c:valAx>
      <c:spPr>
        <a:solidFill>
          <a:srgbClr val="F6F2F8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A47FB6"/>
            </a:solidFill>
            <a:ln>
              <a:solidFill>
                <a:srgbClr val="721B95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2AF-42FB-A004-0C64219B6194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72AF-42FB-A004-0C64219B6194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2AF-42FB-A004-0C64219B6194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2AF-42FB-A004-0C64219B6194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2AF-42FB-A004-0C64219B6194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72AF-42FB-A004-0C64219B6194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72AF-42FB-A004-0C64219B61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Violencia!$A$55:$A$61</c:f>
              <c:strCache>
                <c:ptCount val="7"/>
                <c:pt idx="0">
                  <c:v>Ninguno</c:v>
                </c:pt>
                <c:pt idx="1">
                  <c:v>Otros Familiares</c:v>
                </c:pt>
                <c:pt idx="2">
                  <c:v>Hijos</c:v>
                </c:pt>
                <c:pt idx="3">
                  <c:v>Terceros</c:v>
                </c:pt>
                <c:pt idx="4">
                  <c:v>Vecinos</c:v>
                </c:pt>
                <c:pt idx="5">
                  <c:v>Padres</c:v>
                </c:pt>
                <c:pt idx="6">
                  <c:v>Amigos</c:v>
                </c:pt>
              </c:strCache>
            </c:strRef>
          </c:cat>
          <c:val>
            <c:numRef>
              <c:f>Violencia!$C$55:$C$61</c:f>
              <c:numCache>
                <c:formatCode>0.0%</c:formatCode>
                <c:ptCount val="7"/>
                <c:pt idx="0">
                  <c:v>0.40586727428083169</c:v>
                </c:pt>
                <c:pt idx="1">
                  <c:v>0.25861577898034749</c:v>
                </c:pt>
                <c:pt idx="2">
                  <c:v>0.16576473939048705</c:v>
                </c:pt>
                <c:pt idx="3">
                  <c:v>9.085730561093705E-2</c:v>
                </c:pt>
                <c:pt idx="4">
                  <c:v>3.275420108231273E-2</c:v>
                </c:pt>
                <c:pt idx="5">
                  <c:v>2.933637140415836E-2</c:v>
                </c:pt>
                <c:pt idx="6">
                  <c:v>1.6804329250925662E-2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2AF-42FB-A004-0C64219B6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648960"/>
        <c:axId val="112650880"/>
      </c:barChart>
      <c:catAx>
        <c:axId val="112648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050"/>
                  <a:t>Testigos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650880"/>
        <c:crosses val="autoZero"/>
        <c:auto val="1"/>
        <c:lblAlgn val="ctr"/>
        <c:lblOffset val="100"/>
        <c:noMultiLvlLbl val="0"/>
      </c:catAx>
      <c:valAx>
        <c:axId val="11265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648960"/>
        <c:crosses val="autoZero"/>
        <c:crossBetween val="between"/>
      </c:valAx>
      <c:spPr>
        <a:solidFill>
          <a:srgbClr val="F6F2F8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A47FB6"/>
            </a:solidFill>
            <a:ln>
              <a:solidFill>
                <a:srgbClr val="721B9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Acciones!$A$20:$A$26</c:f>
              <c:strCache>
                <c:ptCount val="7"/>
                <c:pt idx="0">
                  <c:v>Otras acciones</c:v>
                </c:pt>
                <c:pt idx="1">
                  <c:v>Tenencia de hijos/nietos/menores</c:v>
                </c:pt>
                <c:pt idx="2">
                  <c:v>Asesoramiento legal</c:v>
                </c:pt>
                <c:pt idx="3">
                  <c:v>Exclusión de  hogar</c:v>
                </c:pt>
                <c:pt idx="4">
                  <c:v>Asistencia Social</c:v>
                </c:pt>
                <c:pt idx="5">
                  <c:v>Tratamiento Psicológico</c:v>
                </c:pt>
                <c:pt idx="6">
                  <c:v>Prohibición de acercamiento</c:v>
                </c:pt>
              </c:strCache>
            </c:strRef>
          </c:cat>
          <c:val>
            <c:numRef>
              <c:f>Acciones!$C$20:$C$26</c:f>
              <c:numCache>
                <c:formatCode>0.0%</c:formatCode>
                <c:ptCount val="7"/>
                <c:pt idx="0">
                  <c:v>9.3800106894708718E-2</c:v>
                </c:pt>
                <c:pt idx="1">
                  <c:v>5.8792089791555322E-3</c:v>
                </c:pt>
                <c:pt idx="2">
                  <c:v>2.1378941742383754E-2</c:v>
                </c:pt>
                <c:pt idx="3">
                  <c:v>5.4249064671298773E-2</c:v>
                </c:pt>
                <c:pt idx="4">
                  <c:v>5.6386958845537148E-2</c:v>
                </c:pt>
                <c:pt idx="5">
                  <c:v>5.7455905932656336E-2</c:v>
                </c:pt>
                <c:pt idx="6">
                  <c:v>0.71084981293425975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6E-4535-B44A-33027E0D5A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2440448"/>
        <c:axId val="112555904"/>
      </c:barChart>
      <c:catAx>
        <c:axId val="1124404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Helvetica LT Std" panose="020B0504020202020204" pitchFamily="34" charset="0"/>
                    <a:ea typeface="+mn-ea"/>
                    <a:cs typeface="+mn-cs"/>
                  </a:defRPr>
                </a:pPr>
                <a:r>
                  <a:rPr lang="en-US" sz="1100"/>
                  <a:t>Acciones</a:t>
                </a:r>
                <a:r>
                  <a:rPr lang="en-US" sz="1100" baseline="0"/>
                  <a:t> solicitadas</a:t>
                </a:r>
                <a:endParaRPr lang="en-US" sz="11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555904"/>
        <c:crosses val="autoZero"/>
        <c:auto val="1"/>
        <c:lblAlgn val="ctr"/>
        <c:lblOffset val="100"/>
        <c:noMultiLvlLbl val="0"/>
      </c:catAx>
      <c:valAx>
        <c:axId val="112555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Helvetica LT Std" panose="020B0504020202020204" pitchFamily="34" charset="0"/>
                <a:ea typeface="+mn-ea"/>
                <a:cs typeface="+mn-cs"/>
              </a:defRPr>
            </a:pPr>
            <a:endParaRPr lang="es-AR"/>
          </a:p>
        </c:txPr>
        <c:crossAx val="112440448"/>
        <c:crosses val="autoZero"/>
        <c:crossBetween val="between"/>
      </c:valAx>
      <c:spPr>
        <a:solidFill>
          <a:srgbClr val="F6F2F8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Helvetica LT Std" panose="020B0504020202020204" pitchFamily="34" charset="0"/>
        </a:defRPr>
      </a:pPr>
      <a:endParaRPr lang="es-A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62697-8785-4BC1-8C24-B58058B943AB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DF4DA-BC08-47FA-A332-B9552AF1CB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66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44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638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465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60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00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39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4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0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10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6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55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F61E-A3DD-4792-B12C-6396C1C5F9A2}" type="datetimeFigureOut">
              <a:rPr lang="es-ES" smtClean="0"/>
              <a:t>24/11/2020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CE36D-C022-4D62-BC08-73B3B56B0B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3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70134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5001768" cy="7013448"/>
          </a:xfrm>
          <a:prstGeom prst="rect">
            <a:avLst/>
          </a:prstGeom>
          <a:solidFill>
            <a:srgbClr val="F3EE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9268" y="1470986"/>
            <a:ext cx="2542157" cy="1072836"/>
          </a:xfrm>
          <a:prstGeom prst="rect">
            <a:avLst/>
          </a:prstGeom>
        </p:spPr>
      </p:pic>
      <p:sp>
        <p:nvSpPr>
          <p:cNvPr id="10" name="Título 8"/>
          <p:cNvSpPr txBox="1">
            <a:spLocks/>
          </p:cNvSpPr>
          <p:nvPr/>
        </p:nvSpPr>
        <p:spPr>
          <a:xfrm>
            <a:off x="5907024" y="1135857"/>
            <a:ext cx="5897880" cy="34544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4600"/>
              </a:lnSpc>
            </a:pPr>
            <a:r>
              <a:rPr lang="es-MX" sz="3200" spc="200" dirty="0" smtClean="0">
                <a:solidFill>
                  <a:schemeClr val="bg1"/>
                </a:solidFill>
              </a:rPr>
              <a:t>CAPACITACIÓN PARA </a:t>
            </a:r>
            <a:br>
              <a:rPr lang="es-MX" sz="3200" spc="200" dirty="0" smtClean="0">
                <a:solidFill>
                  <a:schemeClr val="bg1"/>
                </a:solidFill>
              </a:rPr>
            </a:br>
            <a:r>
              <a:rPr lang="es-MX" sz="3200" spc="200" dirty="0" smtClean="0">
                <a:solidFill>
                  <a:schemeClr val="bg1"/>
                </a:solidFill>
              </a:rPr>
              <a:t>TRABAJADORES PÚBLICOS EN </a:t>
            </a:r>
            <a:br>
              <a:rPr lang="es-MX" sz="3200" spc="200" dirty="0" smtClean="0">
                <a:solidFill>
                  <a:schemeClr val="bg1"/>
                </a:solidFill>
              </a:rPr>
            </a:br>
            <a:r>
              <a:rPr lang="es-MX" sz="3200" spc="200" dirty="0" smtClean="0">
                <a:solidFill>
                  <a:schemeClr val="bg1"/>
                </a:solidFill>
              </a:rPr>
              <a:t>LEY MICAELA, PERSPECTIVA </a:t>
            </a:r>
            <a:br>
              <a:rPr lang="es-MX" sz="3200" spc="200" dirty="0" smtClean="0">
                <a:solidFill>
                  <a:schemeClr val="bg1"/>
                </a:solidFill>
              </a:rPr>
            </a:br>
            <a:r>
              <a:rPr lang="es-MX" sz="3200" spc="200" dirty="0" smtClean="0">
                <a:solidFill>
                  <a:schemeClr val="bg1"/>
                </a:solidFill>
              </a:rPr>
              <a:t>DE GÉNERO Y VIOLENCIAS</a:t>
            </a:r>
            <a:endParaRPr lang="es-ES" sz="4800" spc="200" dirty="0">
              <a:solidFill>
                <a:schemeClr val="bg1"/>
              </a:solidFill>
            </a:endParaRPr>
          </a:p>
        </p:txBody>
      </p:sp>
      <p:sp>
        <p:nvSpPr>
          <p:cNvPr id="11" name="Redondear rectángulo de esquina diagonal 10"/>
          <p:cNvSpPr/>
          <p:nvPr/>
        </p:nvSpPr>
        <p:spPr>
          <a:xfrm>
            <a:off x="8933688" y="5867878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>Cra. Silvana Dea Labat</a:t>
            </a:r>
          </a:p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Directora Ejecutiva </a:t>
            </a:r>
          </a:p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Instituto Provincial de Estadística y Censos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" name="Redondear rectángulo de esquina diagonal 11"/>
          <p:cNvSpPr/>
          <p:nvPr/>
        </p:nvSpPr>
        <p:spPr>
          <a:xfrm>
            <a:off x="10430256" y="5504688"/>
            <a:ext cx="1539240" cy="356616"/>
          </a:xfrm>
          <a:prstGeom prst="round2Diag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spc="300" dirty="0" smtClean="0">
                <a:solidFill>
                  <a:schemeClr val="bg1"/>
                </a:solidFill>
              </a:rPr>
              <a:t>DISERTANTE</a:t>
            </a:r>
            <a:endParaRPr lang="es-ES" sz="900" b="1" spc="300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485" y="4539788"/>
            <a:ext cx="941070" cy="94107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4" t="16658" r="6927" b="30999"/>
          <a:stretch/>
        </p:blipFill>
        <p:spPr>
          <a:xfrm>
            <a:off x="2548953" y="4700551"/>
            <a:ext cx="1232472" cy="556775"/>
          </a:xfrm>
          <a:prstGeom prst="rect">
            <a:avLst/>
          </a:prstGeom>
        </p:spPr>
      </p:pic>
      <p:pic>
        <p:nvPicPr>
          <p:cNvPr id="20" name="Picture 4" descr="Ministerio de Trabajo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92" r="50004"/>
          <a:stretch/>
        </p:blipFill>
        <p:spPr bwMode="auto">
          <a:xfrm>
            <a:off x="1457103" y="401967"/>
            <a:ext cx="2135512" cy="79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024" y="5590569"/>
            <a:ext cx="2461754" cy="75656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702" y="2699270"/>
            <a:ext cx="2170364" cy="792549"/>
          </a:xfrm>
          <a:prstGeom prst="rect">
            <a:avLst/>
          </a:prstGeom>
        </p:spPr>
      </p:pic>
      <p:grpSp>
        <p:nvGrpSpPr>
          <p:cNvPr id="13" name="Grupo 12"/>
          <p:cNvGrpSpPr/>
          <p:nvPr/>
        </p:nvGrpSpPr>
        <p:grpSpPr>
          <a:xfrm>
            <a:off x="1413482" y="3670169"/>
            <a:ext cx="3142389" cy="756568"/>
            <a:chOff x="1413482" y="3670169"/>
            <a:chExt cx="3142389" cy="756568"/>
          </a:xfrm>
        </p:grpSpPr>
        <p:pic>
          <p:nvPicPr>
            <p:cNvPr id="16" name="Imagen 15" descr="https://desarrollosocial.misiones.gob.ar/wp-content/uploads/2020/04/social-logo.png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729" t="-6087"/>
            <a:stretch/>
          </p:blipFill>
          <p:spPr bwMode="auto">
            <a:xfrm>
              <a:off x="2054748" y="3746165"/>
              <a:ext cx="2501123" cy="5324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951"/>
            <a:stretch/>
          </p:blipFill>
          <p:spPr>
            <a:xfrm>
              <a:off x="1413482" y="3670169"/>
              <a:ext cx="641266" cy="7565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05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990600"/>
            <a:ext cx="5677583" cy="40177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9415986" y="2107153"/>
            <a:ext cx="2547411" cy="532345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 dirty="0" smtClean="0">
                  <a:latin typeface="Myriad Pro" panose="020B0503030403020204" pitchFamily="34" charset="0"/>
                  <a:ea typeface="Times New Roman" panose="02020603050405020304" pitchFamily="18" charset="0"/>
                </a:rPr>
                <a:t>domicilio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314749" y="1959051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90,4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9415986" y="3037006"/>
            <a:ext cx="2547411" cy="631281"/>
            <a:chOff x="9968317" y="1315297"/>
            <a:chExt cx="1930400" cy="719439"/>
          </a:xfrm>
        </p:grpSpPr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9968317" y="131529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Redondear rectángulo de esquina diagonal 4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dondear rectángulo de esquina diagonal 45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MX" sz="2000" dirty="0">
                  <a:latin typeface="Myriad Pro" panose="020B0503030403020204" pitchFamily="34" charset="0"/>
                </a:rPr>
                <a:t>v</a:t>
              </a:r>
              <a:r>
                <a:rPr lang="es-MX" sz="2000" dirty="0" smtClean="0">
                  <a:latin typeface="Myriad Pro" panose="020B0503030403020204" pitchFamily="34" charset="0"/>
                </a:rPr>
                <a:t>ía pública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8314749" y="2906374"/>
            <a:ext cx="1057275" cy="828551"/>
            <a:chOff x="8905875" y="1981323"/>
            <a:chExt cx="1057275" cy="828551"/>
          </a:xfrm>
        </p:grpSpPr>
        <p:sp>
          <p:nvSpPr>
            <p:cNvPr id="48" name="Flecha derecha 47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9" name="Flecha derecha 48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7,8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9416158" y="3961143"/>
            <a:ext cx="2547411" cy="610923"/>
            <a:chOff x="9968317" y="1292277"/>
            <a:chExt cx="1930400" cy="719439"/>
          </a:xfrm>
        </p:grpSpPr>
        <p:sp>
          <p:nvSpPr>
            <p:cNvPr id="51" name="Redondear rectángulo de esquina diagonal 5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Redondear rectángulo de esquina diagonal 51"/>
            <p:cNvSpPr>
              <a:spLocks/>
            </p:cNvSpPr>
            <p:nvPr/>
          </p:nvSpPr>
          <p:spPr>
            <a:xfrm>
              <a:off x="10039048" y="133230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Redondear rectángulo de esquina diagonal 52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ES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l</a:t>
              </a:r>
              <a:r>
                <a:rPr lang="es-ES" sz="2000" dirty="0" smtClean="0">
                  <a:latin typeface="Myriad Pro" panose="020B0503030403020204" pitchFamily="34" charset="0"/>
                  <a:ea typeface="Times New Roman" panose="02020603050405020304" pitchFamily="18" charset="0"/>
                </a:rPr>
                <a:t>ugar de trabajo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314921" y="3874056"/>
            <a:ext cx="1057275" cy="828551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1,2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/>
              <a:t>Denuncias según lugar </a:t>
            </a:r>
            <a:r>
              <a:rPr lang="es-MX" sz="2400" dirty="0" smtClean="0"/>
              <a:t>donde ocurre el hecho de </a:t>
            </a:r>
            <a:r>
              <a:rPr lang="es-MX" sz="2400" dirty="0"/>
              <a:t>violencia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Datos Policía Provincia de Misiones. Año 2019</a:t>
            </a:r>
            <a:endParaRPr lang="es-MX" sz="2400" dirty="0"/>
          </a:p>
        </p:txBody>
      </p:sp>
      <p:graphicFrame>
        <p:nvGraphicFramePr>
          <p:cNvPr id="56" name="Gráfico 55"/>
          <p:cNvGraphicFramePr/>
          <p:nvPr>
            <p:extLst>
              <p:ext uri="{D42A27DB-BD31-4B8C-83A1-F6EECF244321}">
                <p14:modId xmlns:p14="http://schemas.microsoft.com/office/powerpoint/2010/main" val="1607562411"/>
              </p:ext>
            </p:extLst>
          </p:nvPr>
        </p:nvGraphicFramePr>
        <p:xfrm>
          <a:off x="331330" y="1583786"/>
          <a:ext cx="7430184" cy="4376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1230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Graphic spid="5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990600"/>
            <a:ext cx="5677583" cy="40177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9252697" y="2422842"/>
            <a:ext cx="2547411" cy="532345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 dirty="0" smtClean="0">
                  <a:latin typeface="Myriad Pro" panose="020B0503030403020204" pitchFamily="34" charset="0"/>
                  <a:ea typeface="Times New Roman" panose="02020603050405020304" pitchFamily="18" charset="0"/>
                </a:rPr>
                <a:t>Ningún testigo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151460" y="2274740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40,6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9252697" y="3646611"/>
            <a:ext cx="2547411" cy="544394"/>
            <a:chOff x="9968317" y="1315297"/>
            <a:chExt cx="1930400" cy="719439"/>
          </a:xfrm>
        </p:grpSpPr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9968317" y="131529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Redondear rectángulo de esquina diagonal 4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dondear rectángulo de esquina diagonal 45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ES" sz="2000" dirty="0" smtClean="0">
                  <a:latin typeface="Myriad Pro" panose="020B0503030403020204" pitchFamily="34" charset="0"/>
                  <a:ea typeface="Times New Roman" panose="02020603050405020304" pitchFamily="18" charset="0"/>
                </a:rPr>
                <a:t>Existieron testigos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8151460" y="3537750"/>
            <a:ext cx="1057275" cy="828551"/>
            <a:chOff x="8905875" y="1981323"/>
            <a:chExt cx="1057275" cy="828551"/>
          </a:xfrm>
        </p:grpSpPr>
        <p:sp>
          <p:nvSpPr>
            <p:cNvPr id="48" name="Flecha derecha 47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9" name="Flecha derecha 48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59,4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 rot="5400000">
            <a:off x="9235501" y="4403741"/>
            <a:ext cx="394220" cy="250090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es-ES" sz="1400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/>
              <a:t>Denuncias según </a:t>
            </a:r>
            <a:r>
              <a:rPr lang="es-MX" sz="2400" dirty="0" smtClean="0"/>
              <a:t>existencia o no de testigos</a:t>
            </a:r>
            <a:br>
              <a:rPr lang="es-MX" sz="2400" dirty="0" smtClean="0"/>
            </a:br>
            <a:r>
              <a:rPr lang="es-MX" sz="2400" dirty="0" smtClean="0"/>
              <a:t>Datos Policía Provincia de Misiones. Año 2019</a:t>
            </a:r>
            <a:endParaRPr lang="es-MX" sz="2400" dirty="0"/>
          </a:p>
        </p:txBody>
      </p:sp>
      <p:graphicFrame>
        <p:nvGraphicFramePr>
          <p:cNvPr id="56" name="Gráfico 55"/>
          <p:cNvGraphicFramePr/>
          <p:nvPr>
            <p:extLst>
              <p:ext uri="{D42A27DB-BD31-4B8C-83A1-F6EECF244321}">
                <p14:modId xmlns:p14="http://schemas.microsoft.com/office/powerpoint/2010/main" val="990010539"/>
              </p:ext>
            </p:extLst>
          </p:nvPr>
        </p:nvGraphicFramePr>
        <p:xfrm>
          <a:off x="451073" y="2114094"/>
          <a:ext cx="7147155" cy="394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8877074" y="4761788"/>
            <a:ext cx="111209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600" dirty="0">
                <a:latin typeface="Myriad Pro" panose="020B0503030403020204" pitchFamily="34" charset="0"/>
                <a:ea typeface="Times New Roman" panose="02020603050405020304" pitchFamily="18" charset="0"/>
              </a:rPr>
              <a:t>25,9%</a:t>
            </a:r>
            <a:endParaRPr lang="es-ES" sz="1600" dirty="0"/>
          </a:p>
          <a:p>
            <a:pPr algn="ctr"/>
            <a:r>
              <a:rPr lang="es-ES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otros </a:t>
            </a:r>
          </a:p>
          <a:p>
            <a:pPr algn="ctr"/>
            <a:r>
              <a:rPr lang="es-ES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fami</a:t>
            </a: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liares </a:t>
            </a:r>
          </a:p>
        </p:txBody>
      </p:sp>
      <p:grpSp>
        <p:nvGrpSpPr>
          <p:cNvPr id="59" name="Grupo 58"/>
          <p:cNvGrpSpPr/>
          <p:nvPr/>
        </p:nvGrpSpPr>
        <p:grpSpPr>
          <a:xfrm rot="5400000">
            <a:off x="10291335" y="4389574"/>
            <a:ext cx="394220" cy="250090"/>
            <a:chOff x="8905875" y="1981323"/>
            <a:chExt cx="1057275" cy="828551"/>
          </a:xfrm>
        </p:grpSpPr>
        <p:sp>
          <p:nvSpPr>
            <p:cNvPr id="60" name="Flecha derecha 59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61" name="Flecha derecha 60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es-ES" sz="1400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 rot="5400000">
            <a:off x="11370131" y="4381672"/>
            <a:ext cx="394220" cy="250090"/>
            <a:chOff x="8905875" y="1981323"/>
            <a:chExt cx="1057275" cy="828551"/>
          </a:xfrm>
        </p:grpSpPr>
        <p:sp>
          <p:nvSpPr>
            <p:cNvPr id="63" name="Flecha derecha 62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64" name="Flecha derecha 63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es-ES" sz="1400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65" name="Rectángulo 64"/>
          <p:cNvSpPr/>
          <p:nvPr/>
        </p:nvSpPr>
        <p:spPr>
          <a:xfrm>
            <a:off x="11132276" y="4752236"/>
            <a:ext cx="8706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9,1%</a:t>
            </a:r>
            <a:endParaRPr lang="es-ES" sz="1600" dirty="0"/>
          </a:p>
          <a:p>
            <a:pPr algn="ctr"/>
            <a:r>
              <a:rPr lang="es-MX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terceros</a:t>
            </a:r>
            <a:endParaRPr lang="es-ES" dirty="0" smtClean="0">
              <a:latin typeface="Myriad Pro" panose="020B0503030403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6" name="Rectángulo 65"/>
          <p:cNvSpPr/>
          <p:nvPr/>
        </p:nvSpPr>
        <p:spPr>
          <a:xfrm>
            <a:off x="10176963" y="4761788"/>
            <a:ext cx="7056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16,6%</a:t>
            </a:r>
            <a:endParaRPr lang="es-ES" sz="1600" dirty="0"/>
          </a:p>
          <a:p>
            <a:pPr algn="ctr"/>
            <a:r>
              <a:rPr lang="es-ES" sz="16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hijos</a:t>
            </a:r>
            <a:endParaRPr lang="es-ES" dirty="0" smtClean="0">
              <a:latin typeface="Myriad Pro" panose="020B0503030403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2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6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Graphic spid="56" grpId="0">
        <p:bldAsOne/>
      </p:bldGraphic>
      <p:bldP spid="3" grpId="0"/>
      <p:bldP spid="65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990600"/>
            <a:ext cx="5677583" cy="40177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8682703" y="3636107"/>
            <a:ext cx="2547411" cy="1024061"/>
            <a:chOff x="9968317" y="1292276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6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MX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solicitan prohibición de acercamiento </a:t>
              </a:r>
              <a:r>
                <a:rPr lang="es-MX" sz="2000" dirty="0" smtClean="0">
                  <a:latin typeface="Myriad Pro" panose="020B0503030403020204" pitchFamily="34" charset="0"/>
                  <a:ea typeface="Times New Roman" panose="02020603050405020304" pitchFamily="18" charset="0"/>
                </a:rPr>
                <a:t>del </a:t>
              </a:r>
              <a:r>
                <a:rPr lang="es-MX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agresor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 rot="5400000">
            <a:off x="9526794" y="2345697"/>
            <a:ext cx="787899" cy="362395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/>
              <a:t>Denuncias según solicitud por parte del denunciante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Datos Policía Provincia de Misiones. Año 2019</a:t>
            </a:r>
            <a:endParaRPr lang="es-MX" sz="2400" dirty="0"/>
          </a:p>
        </p:txBody>
      </p:sp>
      <p:graphicFrame>
        <p:nvGraphicFramePr>
          <p:cNvPr id="39" name="Gráfico 38"/>
          <p:cNvGraphicFramePr/>
          <p:nvPr>
            <p:extLst>
              <p:ext uri="{D42A27DB-BD31-4B8C-83A1-F6EECF244321}">
                <p14:modId xmlns:p14="http://schemas.microsoft.com/office/powerpoint/2010/main" val="2992266943"/>
              </p:ext>
            </p:extLst>
          </p:nvPr>
        </p:nvGraphicFramePr>
        <p:xfrm>
          <a:off x="584513" y="1409507"/>
          <a:ext cx="6983166" cy="4599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ectángulo 1"/>
          <p:cNvSpPr/>
          <p:nvPr/>
        </p:nvSpPr>
        <p:spPr>
          <a:xfrm>
            <a:off x="9416144" y="3101506"/>
            <a:ext cx="1208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latin typeface="Myriad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71,1%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5964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Graphic spid="39" grpId="0">
        <p:bldAsOne/>
      </p:bldGraphic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70134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5001768" cy="7013448"/>
          </a:xfrm>
          <a:prstGeom prst="rect">
            <a:avLst/>
          </a:prstGeom>
          <a:solidFill>
            <a:srgbClr val="F3EE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9268" y="1470986"/>
            <a:ext cx="2542157" cy="1072836"/>
          </a:xfrm>
          <a:prstGeom prst="rect">
            <a:avLst/>
          </a:prstGeom>
        </p:spPr>
      </p:pic>
      <p:pic>
        <p:nvPicPr>
          <p:cNvPr id="8" name="Picture 19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29" t="10683" r="2774" b="15257"/>
          <a:stretch/>
        </p:blipFill>
        <p:spPr bwMode="auto">
          <a:xfrm>
            <a:off x="1569387" y="5490424"/>
            <a:ext cx="1657572" cy="621536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ítulo 8"/>
          <p:cNvSpPr txBox="1">
            <a:spLocks/>
          </p:cNvSpPr>
          <p:nvPr/>
        </p:nvSpPr>
        <p:spPr>
          <a:xfrm>
            <a:off x="5907024" y="1135856"/>
            <a:ext cx="5897880" cy="3945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4000"/>
              </a:lnSpc>
            </a:pPr>
            <a:r>
              <a:rPr lang="es-MX" sz="3600" b="1" spc="200" dirty="0" smtClean="0">
                <a:solidFill>
                  <a:schemeClr val="bg1"/>
                </a:solidFill>
              </a:rPr>
              <a:t>“Es muy difícil mejorar lo que no se puede medir…”</a:t>
            </a:r>
          </a:p>
          <a:p>
            <a:pPr algn="r">
              <a:lnSpc>
                <a:spcPts val="4000"/>
              </a:lnSpc>
            </a:pPr>
            <a:endParaRPr lang="es-MX" sz="3600" b="1" spc="200" dirty="0" smtClean="0">
              <a:solidFill>
                <a:schemeClr val="bg1"/>
              </a:solidFill>
            </a:endParaRPr>
          </a:p>
          <a:p>
            <a:pPr algn="r">
              <a:lnSpc>
                <a:spcPts val="4000"/>
              </a:lnSpc>
            </a:pPr>
            <a:r>
              <a:rPr lang="es-MX" sz="2800" spc="200" dirty="0" smtClean="0">
                <a:solidFill>
                  <a:schemeClr val="bg1"/>
                </a:solidFill>
              </a:rPr>
              <a:t>Muchas Gracias</a:t>
            </a:r>
            <a:endParaRPr lang="es-ES" spc="200" dirty="0">
              <a:solidFill>
                <a:schemeClr val="bg1"/>
              </a:solidFill>
            </a:endParaRPr>
          </a:p>
        </p:txBody>
      </p:sp>
      <p:sp>
        <p:nvSpPr>
          <p:cNvPr id="11" name="Redondear rectángulo de esquina diagonal 10"/>
          <p:cNvSpPr/>
          <p:nvPr/>
        </p:nvSpPr>
        <p:spPr>
          <a:xfrm>
            <a:off x="8933688" y="5867878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dirty="0" smtClean="0">
                <a:solidFill>
                  <a:schemeClr val="bg1"/>
                </a:solidFill>
              </a:rPr>
              <a:t>Cra. Silvana Dea Labat</a:t>
            </a:r>
          </a:p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Directora Ejecutiva </a:t>
            </a:r>
          </a:p>
          <a:p>
            <a:pPr algn="r"/>
            <a:r>
              <a:rPr lang="es-MX" sz="1200" dirty="0" smtClean="0">
                <a:solidFill>
                  <a:schemeClr val="bg1"/>
                </a:solidFill>
              </a:rPr>
              <a:t>Instituto Provincial de Estadística y Censos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" name="Redondear rectángulo de esquina diagonal 11"/>
          <p:cNvSpPr/>
          <p:nvPr/>
        </p:nvSpPr>
        <p:spPr>
          <a:xfrm>
            <a:off x="10430256" y="5504688"/>
            <a:ext cx="1539240" cy="356616"/>
          </a:xfrm>
          <a:prstGeom prst="round2Diag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900" b="1" spc="300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03" y="4424850"/>
            <a:ext cx="941070" cy="94107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4" t="16658" r="6927" b="30999"/>
          <a:stretch/>
        </p:blipFill>
        <p:spPr>
          <a:xfrm>
            <a:off x="2560507" y="4656112"/>
            <a:ext cx="1232472" cy="556775"/>
          </a:xfrm>
          <a:prstGeom prst="rect">
            <a:avLst/>
          </a:prstGeom>
        </p:spPr>
      </p:pic>
      <p:pic>
        <p:nvPicPr>
          <p:cNvPr id="14" name="Imagen 13" descr="https://desarrollosocial.misiones.gob.ar/wp-content/uploads/2020/04/social-logo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29" t="-6087"/>
          <a:stretch/>
        </p:blipFill>
        <p:spPr bwMode="auto">
          <a:xfrm>
            <a:off x="1457103" y="3679787"/>
            <a:ext cx="2769835" cy="589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4" descr="Ministerio de Trabajo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69" t="-12442" b="1"/>
          <a:stretch/>
        </p:blipFill>
        <p:spPr bwMode="auto">
          <a:xfrm>
            <a:off x="1457103" y="2774653"/>
            <a:ext cx="1565257" cy="60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Ministerio de Trabajo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92" r="50004"/>
          <a:stretch/>
        </p:blipFill>
        <p:spPr bwMode="auto">
          <a:xfrm>
            <a:off x="1457103" y="401967"/>
            <a:ext cx="2135512" cy="79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0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/>
          <p:cNvSpPr/>
          <p:nvPr/>
        </p:nvSpPr>
        <p:spPr>
          <a:xfrm>
            <a:off x="-2152357" y="-56512"/>
            <a:ext cx="12182856" cy="6858000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5008" y="0"/>
            <a:ext cx="10515600" cy="13255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Datos de la Policía de la </a:t>
            </a:r>
            <a:br>
              <a:rPr lang="es-MX" sz="2800" dirty="0" smtClean="0"/>
            </a:br>
            <a:r>
              <a:rPr lang="es-MX" sz="2800" dirty="0" smtClean="0"/>
              <a:t>Provincia de Misiones</a:t>
            </a: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2081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553212" y="1161288"/>
            <a:ext cx="3374136" cy="0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2" name="Grupo 21"/>
          <p:cNvGrpSpPr/>
          <p:nvPr/>
        </p:nvGrpSpPr>
        <p:grpSpPr>
          <a:xfrm>
            <a:off x="6658356" y="2400301"/>
            <a:ext cx="2313432" cy="2368296"/>
            <a:chOff x="1883664" y="2350008"/>
            <a:chExt cx="2313432" cy="2368296"/>
          </a:xfrm>
        </p:grpSpPr>
        <p:sp>
          <p:nvSpPr>
            <p:cNvPr id="23" name="Elipse 22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Elipse 23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Elipse 24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Elipse 25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AÑO</a:t>
              </a:r>
              <a:r>
                <a:rPr lang="es-MX" sz="3200" dirty="0" smtClean="0">
                  <a:solidFill>
                    <a:schemeClr val="tx1"/>
                  </a:solidFill>
                </a:rPr>
                <a:t> </a:t>
              </a:r>
              <a:r>
                <a:rPr lang="es-MX" sz="2800" dirty="0" smtClean="0">
                  <a:solidFill>
                    <a:schemeClr val="tx1"/>
                  </a:solidFill>
                </a:rPr>
                <a:t>2019</a:t>
              </a:r>
            </a:p>
            <a:p>
              <a:pPr algn="ctr"/>
              <a:r>
                <a:rPr lang="es-MX" sz="3600" dirty="0" smtClean="0">
                  <a:solidFill>
                    <a:schemeClr val="tx1"/>
                  </a:solidFill>
                </a:rPr>
                <a:t>21.701</a:t>
              </a:r>
              <a:r>
                <a:rPr lang="es-MX" sz="3200" dirty="0" smtClean="0">
                  <a:solidFill>
                    <a:schemeClr val="tx1"/>
                  </a:solidFill>
                </a:rPr>
                <a:t> </a:t>
              </a:r>
              <a:r>
                <a:rPr lang="es-MX" sz="2000" dirty="0" smtClean="0">
                  <a:solidFill>
                    <a:schemeClr val="tx1"/>
                  </a:solidFill>
                </a:rPr>
                <a:t>DENUNCIAS</a:t>
              </a:r>
              <a:endParaRPr lang="es-E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779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-252888" y="-306800"/>
            <a:ext cx="12538570" cy="7122190"/>
          </a:xfrm>
          <a:prstGeom prst="rect">
            <a:avLst/>
          </a:prstGeom>
          <a:solidFill>
            <a:srgbClr val="F3EE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5008" y="1"/>
            <a:ext cx="10515600" cy="106243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Datos de la Policía de la </a:t>
            </a:r>
            <a:br>
              <a:rPr lang="es-MX" sz="2800" dirty="0" smtClean="0"/>
            </a:br>
            <a:r>
              <a:rPr lang="es-MX" sz="2800" dirty="0" smtClean="0"/>
              <a:t>Provincia de Misiones</a:t>
            </a: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553212" y="950976"/>
            <a:ext cx="3374136" cy="0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>
            <a:grpSpLocks noChangeAspect="1"/>
          </p:cNvGrpSpPr>
          <p:nvPr/>
        </p:nvGrpSpPr>
        <p:grpSpPr>
          <a:xfrm>
            <a:off x="1026871" y="2201160"/>
            <a:ext cx="2057476" cy="2106270"/>
            <a:chOff x="1883664" y="2350008"/>
            <a:chExt cx="2313432" cy="2368296"/>
          </a:xfrm>
        </p:grpSpPr>
        <p:sp>
          <p:nvSpPr>
            <p:cNvPr id="15" name="Elipse 14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Elipse 15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Elipse 16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Elipse 17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 smtClean="0">
                  <a:solidFill>
                    <a:schemeClr val="tx1"/>
                  </a:solidFill>
                </a:rPr>
                <a:t>75</a:t>
              </a:r>
              <a:r>
                <a:rPr lang="es-MX" sz="2800" dirty="0" smtClean="0">
                  <a:solidFill>
                    <a:schemeClr val="tx1"/>
                  </a:solidFill>
                </a:rPr>
                <a:t>%</a:t>
              </a:r>
              <a:r>
                <a:rPr lang="es-MX" sz="40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PROPIA VÍCTIMA  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Grupo 19"/>
          <p:cNvGrpSpPr>
            <a:grpSpLocks noChangeAspect="1"/>
          </p:cNvGrpSpPr>
          <p:nvPr/>
        </p:nvGrpSpPr>
        <p:grpSpPr>
          <a:xfrm>
            <a:off x="4225961" y="2200240"/>
            <a:ext cx="2057476" cy="2106270"/>
            <a:chOff x="1883664" y="2350008"/>
            <a:chExt cx="2313432" cy="2368296"/>
          </a:xfrm>
        </p:grpSpPr>
        <p:sp>
          <p:nvSpPr>
            <p:cNvPr id="27" name="Elipse 26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8" name="Elipse 27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Elipse 28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Elipse 29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 smtClean="0">
                  <a:solidFill>
                    <a:schemeClr val="tx1"/>
                  </a:solidFill>
                </a:rPr>
                <a:t>25</a:t>
              </a:r>
              <a:r>
                <a:rPr lang="es-MX" sz="2800" dirty="0" smtClean="0">
                  <a:solidFill>
                    <a:schemeClr val="tx1"/>
                  </a:solidFill>
                </a:rPr>
                <a:t>% </a:t>
              </a:r>
            </a:p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NO ES LA </a:t>
              </a:r>
            </a:p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VÍCTIMA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/>
          <p:cNvGrpSpPr>
            <a:grpSpLocks noChangeAspect="1"/>
          </p:cNvGrpSpPr>
          <p:nvPr/>
        </p:nvGrpSpPr>
        <p:grpSpPr>
          <a:xfrm>
            <a:off x="9240282" y="1060926"/>
            <a:ext cx="2047355" cy="2095909"/>
            <a:chOff x="1883664" y="2350008"/>
            <a:chExt cx="2313432" cy="2368296"/>
          </a:xfrm>
        </p:grpSpPr>
        <p:sp>
          <p:nvSpPr>
            <p:cNvPr id="38" name="Elipse 37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Elipse 38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Elipse 39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Elipse 40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80,4</a:t>
              </a:r>
              <a:r>
                <a:rPr lang="es-MX" sz="2400" dirty="0" smtClean="0">
                  <a:solidFill>
                    <a:schemeClr val="tx1"/>
                  </a:solidFill>
                </a:rPr>
                <a:t>%</a:t>
              </a:r>
              <a:r>
                <a:rPr lang="es-MX" sz="2800" dirty="0" smtClean="0">
                  <a:solidFill>
                    <a:schemeClr val="tx1"/>
                  </a:solidFill>
                </a:rPr>
                <a:t> </a:t>
              </a:r>
              <a:r>
                <a:rPr lang="es-MX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VÍCTIMA MUJER</a:t>
              </a:r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>
            <a:grpSpLocks noChangeAspect="1"/>
          </p:cNvGrpSpPr>
          <p:nvPr/>
        </p:nvGrpSpPr>
        <p:grpSpPr>
          <a:xfrm>
            <a:off x="4751523" y="138260"/>
            <a:ext cx="1803891" cy="1846671"/>
            <a:chOff x="1883664" y="2350008"/>
            <a:chExt cx="2313432" cy="2368296"/>
          </a:xfrm>
        </p:grpSpPr>
        <p:sp>
          <p:nvSpPr>
            <p:cNvPr id="43" name="Elipse 42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Elipse 43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Elipse 44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Elipse 45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43,5</a:t>
              </a:r>
              <a:r>
                <a:rPr lang="es-MX" sz="2400" dirty="0" smtClean="0">
                  <a:solidFill>
                    <a:schemeClr val="tx1"/>
                  </a:solidFill>
                </a:rPr>
                <a:t>%</a:t>
              </a:r>
              <a:r>
                <a:rPr lang="es-MX" sz="40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ANÓNIMOS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upo 46"/>
          <p:cNvGrpSpPr>
            <a:grpSpLocks noChangeAspect="1"/>
          </p:cNvGrpSpPr>
          <p:nvPr/>
        </p:nvGrpSpPr>
        <p:grpSpPr>
          <a:xfrm>
            <a:off x="6369760" y="1316931"/>
            <a:ext cx="1803891" cy="1846671"/>
            <a:chOff x="1883664" y="2350008"/>
            <a:chExt cx="2313432" cy="2368296"/>
          </a:xfrm>
        </p:grpSpPr>
        <p:sp>
          <p:nvSpPr>
            <p:cNvPr id="48" name="Elipse 47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Elipse 48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0" name="Elipse 49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Elipse 50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38,2</a:t>
              </a:r>
              <a:r>
                <a:rPr lang="es-MX" sz="2400" dirty="0" smtClean="0">
                  <a:solidFill>
                    <a:schemeClr val="tx1"/>
                  </a:solidFill>
                </a:rPr>
                <a:t>%</a:t>
              </a:r>
              <a:r>
                <a:rPr lang="es-MX" sz="28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FAMILIAR VÍCTIMA</a:t>
              </a:r>
              <a:endParaRPr lang="es-E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/>
          <p:cNvGrpSpPr>
            <a:grpSpLocks noChangeAspect="1"/>
          </p:cNvGrpSpPr>
          <p:nvPr/>
        </p:nvGrpSpPr>
        <p:grpSpPr>
          <a:xfrm>
            <a:off x="9256467" y="3647804"/>
            <a:ext cx="2047355" cy="2095909"/>
            <a:chOff x="1883664" y="2350008"/>
            <a:chExt cx="2313432" cy="2368296"/>
          </a:xfrm>
        </p:grpSpPr>
        <p:sp>
          <p:nvSpPr>
            <p:cNvPr id="54" name="Elipse 53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Elipse 54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Elipse 55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Elipse 56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19,6</a:t>
              </a:r>
              <a:r>
                <a:rPr lang="es-MX" sz="2400" dirty="0" smtClean="0">
                  <a:solidFill>
                    <a:schemeClr val="tx1"/>
                  </a:solidFill>
                </a:rPr>
                <a:t>%</a:t>
              </a:r>
              <a:r>
                <a:rPr lang="es-MX" sz="3600" dirty="0" smtClean="0">
                  <a:solidFill>
                    <a:schemeClr val="tx1"/>
                  </a:solidFill>
                </a:rPr>
                <a:t> </a:t>
              </a:r>
              <a:r>
                <a:rPr lang="es-MX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sz="2000" dirty="0" smtClean="0">
                  <a:solidFill>
                    <a:schemeClr val="tx1"/>
                  </a:solidFill>
                </a:rPr>
                <a:t>VÍCTIMA </a:t>
              </a:r>
              <a:r>
                <a:rPr lang="es-MX" sz="2000" dirty="0">
                  <a:solidFill>
                    <a:schemeClr val="tx1"/>
                  </a:solidFill>
                </a:rPr>
                <a:t/>
              </a:r>
              <a:br>
                <a:rPr lang="es-MX" sz="2000" dirty="0">
                  <a:solidFill>
                    <a:schemeClr val="tx1"/>
                  </a:solidFill>
                </a:rPr>
              </a:br>
              <a:r>
                <a:rPr lang="es-MX" sz="2000" dirty="0" smtClean="0">
                  <a:solidFill>
                    <a:schemeClr val="tx1"/>
                  </a:solidFill>
                </a:rPr>
                <a:t>HOMBRE</a:t>
              </a:r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upo 59"/>
          <p:cNvGrpSpPr>
            <a:grpSpLocks noChangeAspect="1"/>
          </p:cNvGrpSpPr>
          <p:nvPr/>
        </p:nvGrpSpPr>
        <p:grpSpPr>
          <a:xfrm>
            <a:off x="4825509" y="4512635"/>
            <a:ext cx="1803891" cy="1846671"/>
            <a:chOff x="1883664" y="2350008"/>
            <a:chExt cx="2313432" cy="2368296"/>
          </a:xfrm>
        </p:grpSpPr>
        <p:sp>
          <p:nvSpPr>
            <p:cNvPr id="61" name="Elipse 60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Elipse 61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Elipse 62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Elipse 63"/>
            <p:cNvSpPr/>
            <p:nvPr/>
          </p:nvSpPr>
          <p:spPr>
            <a:xfrm>
              <a:off x="1944624" y="2432160"/>
              <a:ext cx="2252472" cy="218846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1,6</a:t>
              </a:r>
              <a:r>
                <a:rPr lang="es-MX" sz="2400" dirty="0" smtClean="0">
                  <a:solidFill>
                    <a:schemeClr val="tx1"/>
                  </a:solidFill>
                </a:rPr>
                <a:t>% </a:t>
              </a:r>
            </a:p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NO</a:t>
              </a:r>
              <a:br>
                <a:rPr lang="es-MX" dirty="0" smtClean="0">
                  <a:solidFill>
                    <a:schemeClr val="tx1"/>
                  </a:solidFill>
                </a:rPr>
              </a:br>
              <a:r>
                <a:rPr lang="es-MX" dirty="0" smtClean="0">
                  <a:solidFill>
                    <a:schemeClr val="tx1"/>
                  </a:solidFill>
                </a:rPr>
                <a:t>DEFINIDOS</a:t>
              </a:r>
              <a:endParaRPr lang="es-E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65" name="Flecha derecha 64"/>
          <p:cNvSpPr>
            <a:spLocks noChangeAspect="1"/>
          </p:cNvSpPr>
          <p:nvPr/>
        </p:nvSpPr>
        <p:spPr>
          <a:xfrm rot="3621157">
            <a:off x="5368752" y="4340135"/>
            <a:ext cx="280797" cy="91968"/>
          </a:xfrm>
          <a:prstGeom prst="rightArrow">
            <a:avLst/>
          </a:prstGeom>
          <a:solidFill>
            <a:srgbClr val="721B95"/>
          </a:solidFill>
          <a:ln>
            <a:solidFill>
              <a:srgbClr val="721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Flecha derecha 65"/>
          <p:cNvSpPr>
            <a:spLocks noChangeAspect="1"/>
          </p:cNvSpPr>
          <p:nvPr/>
        </p:nvSpPr>
        <p:spPr>
          <a:xfrm rot="16936934">
            <a:off x="5261898" y="2048476"/>
            <a:ext cx="229805" cy="75267"/>
          </a:xfrm>
          <a:prstGeom prst="rightArrow">
            <a:avLst/>
          </a:prstGeom>
          <a:solidFill>
            <a:srgbClr val="721B95"/>
          </a:solidFill>
          <a:ln>
            <a:solidFill>
              <a:srgbClr val="721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Flecha derecha 66"/>
          <p:cNvSpPr>
            <a:spLocks noChangeAspect="1"/>
          </p:cNvSpPr>
          <p:nvPr/>
        </p:nvSpPr>
        <p:spPr>
          <a:xfrm rot="19978449">
            <a:off x="6147318" y="2658044"/>
            <a:ext cx="253649" cy="83076"/>
          </a:xfrm>
          <a:prstGeom prst="rightArrow">
            <a:avLst/>
          </a:prstGeom>
          <a:solidFill>
            <a:srgbClr val="721B95"/>
          </a:solidFill>
          <a:ln>
            <a:solidFill>
              <a:srgbClr val="721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Flecha derecha 70"/>
          <p:cNvSpPr>
            <a:spLocks noChangeAspect="1"/>
          </p:cNvSpPr>
          <p:nvPr/>
        </p:nvSpPr>
        <p:spPr>
          <a:xfrm rot="1051294">
            <a:off x="6175370" y="3682300"/>
            <a:ext cx="241338" cy="79044"/>
          </a:xfrm>
          <a:prstGeom prst="rightArrow">
            <a:avLst/>
          </a:prstGeom>
          <a:solidFill>
            <a:srgbClr val="721B95"/>
          </a:solidFill>
          <a:ln>
            <a:solidFill>
              <a:srgbClr val="721B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3" name="Grupo 72"/>
          <p:cNvGrpSpPr>
            <a:grpSpLocks noChangeAspect="1"/>
          </p:cNvGrpSpPr>
          <p:nvPr/>
        </p:nvGrpSpPr>
        <p:grpSpPr>
          <a:xfrm>
            <a:off x="6357647" y="3269639"/>
            <a:ext cx="1801744" cy="1846671"/>
            <a:chOff x="1868129" y="2350008"/>
            <a:chExt cx="2310679" cy="2368296"/>
          </a:xfrm>
        </p:grpSpPr>
        <p:sp>
          <p:nvSpPr>
            <p:cNvPr id="74" name="Elipse 73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5" name="Elipse 74"/>
            <p:cNvSpPr/>
            <p:nvPr/>
          </p:nvSpPr>
          <p:spPr>
            <a:xfrm>
              <a:off x="1868129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6" name="Elipse 75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7" name="Elipse 76"/>
            <p:cNvSpPr/>
            <p:nvPr/>
          </p:nvSpPr>
          <p:spPr>
            <a:xfrm>
              <a:off x="1908048" y="2429256"/>
              <a:ext cx="2252472" cy="218846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14</a:t>
              </a:r>
              <a:r>
                <a:rPr lang="es-MX" sz="2400" dirty="0" smtClean="0">
                  <a:solidFill>
                    <a:schemeClr val="tx1"/>
                  </a:solidFill>
                </a:rPr>
                <a:t>%</a:t>
              </a:r>
              <a:r>
                <a:rPr lang="es-MX" sz="36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s-MX" dirty="0" smtClean="0">
                  <a:solidFill>
                    <a:schemeClr val="tx1"/>
                  </a:solidFill>
                </a:rPr>
                <a:t>TERCEROS</a:t>
              </a:r>
              <a:endParaRPr lang="es-E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79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00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9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4500"/>
                            </p:stCondLst>
                            <p:childTnLst>
                              <p:par>
                                <p:cTn id="8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7000"/>
                            </p:stCondLst>
                            <p:childTnLst>
                              <p:par>
                                <p:cTn id="8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65" grpId="0" animBg="1"/>
      <p:bldP spid="66" grpId="0" animBg="1"/>
      <p:bldP spid="67" grpId="0" animBg="1"/>
      <p:bldP spid="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530" y="249360"/>
            <a:ext cx="10515600" cy="1062438"/>
          </a:xfrm>
        </p:spPr>
        <p:txBody>
          <a:bodyPr>
            <a:noAutofit/>
          </a:bodyPr>
          <a:lstStyle/>
          <a:p>
            <a:r>
              <a:rPr lang="es-MX" sz="2800" dirty="0" smtClean="0"/>
              <a:t>Intervenciones telefónicas según edad de la víctima</a:t>
            </a:r>
            <a:br>
              <a:rPr lang="es-MX" sz="2800" dirty="0" smtClean="0"/>
            </a:br>
            <a:r>
              <a:rPr lang="es-MX" sz="2800" dirty="0" smtClean="0"/>
              <a:t>Datos de la Línea 137 - Año 2019</a:t>
            </a:r>
            <a:br>
              <a:rPr lang="es-MX" sz="2800" dirty="0" smtClean="0"/>
            </a:b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61960" y="1012371"/>
            <a:ext cx="4763184" cy="18405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8" name="Gráfico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484863"/>
              </p:ext>
            </p:extLst>
          </p:nvPr>
        </p:nvGraphicFramePr>
        <p:xfrm>
          <a:off x="395082" y="1406088"/>
          <a:ext cx="7492878" cy="439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9892152" y="1475039"/>
            <a:ext cx="1930400" cy="532345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>
                  <a:solidFill>
                    <a:schemeClr val="bg1"/>
                  </a:solidFill>
                </a:rPr>
                <a:t>21 </a:t>
              </a:r>
              <a:r>
                <a:rPr lang="es-MX" sz="2400" dirty="0" smtClean="0">
                  <a:solidFill>
                    <a:schemeClr val="bg1"/>
                  </a:solidFill>
                </a:rPr>
                <a:t>a </a:t>
              </a:r>
              <a:r>
                <a:rPr lang="es-MX" sz="2400" dirty="0">
                  <a:solidFill>
                    <a:schemeClr val="bg1"/>
                  </a:solidFill>
                </a:rPr>
                <a:t>30 a</a:t>
              </a:r>
              <a:r>
                <a:rPr lang="es-MX" sz="2400" dirty="0" smtClean="0">
                  <a:solidFill>
                    <a:schemeClr val="bg1"/>
                  </a:solidFill>
                </a:rPr>
                <a:t>ños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714712" y="1326937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25,9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8" name="Grupo 157"/>
          <p:cNvGrpSpPr/>
          <p:nvPr/>
        </p:nvGrpSpPr>
        <p:grpSpPr>
          <a:xfrm>
            <a:off x="9892152" y="2706038"/>
            <a:ext cx="1930400" cy="532345"/>
            <a:chOff x="9968317" y="1292277"/>
            <a:chExt cx="1930400" cy="719439"/>
          </a:xfrm>
        </p:grpSpPr>
        <p:sp>
          <p:nvSpPr>
            <p:cNvPr id="159" name="Redondear rectángulo de esquina diagonal 15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0" name="Redondear rectángulo de esquina diagonal 159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Redondear rectángulo de esquina diagonal 160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>
                  <a:solidFill>
                    <a:schemeClr val="bg1"/>
                  </a:solidFill>
                </a:rPr>
                <a:t>11 a 20 años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2" name="Grupo 161"/>
          <p:cNvGrpSpPr/>
          <p:nvPr/>
        </p:nvGrpSpPr>
        <p:grpSpPr>
          <a:xfrm>
            <a:off x="8714712" y="2557936"/>
            <a:ext cx="1057275" cy="828551"/>
            <a:chOff x="8905875" y="1981323"/>
            <a:chExt cx="1057275" cy="828551"/>
          </a:xfrm>
        </p:grpSpPr>
        <p:sp>
          <p:nvSpPr>
            <p:cNvPr id="163" name="Flecha derecha 162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64" name="Flecha derecha 163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22,4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65" name="Grupo 164"/>
          <p:cNvGrpSpPr/>
          <p:nvPr/>
        </p:nvGrpSpPr>
        <p:grpSpPr>
          <a:xfrm>
            <a:off x="9892152" y="3955310"/>
            <a:ext cx="1930400" cy="532345"/>
            <a:chOff x="9968317" y="1292277"/>
            <a:chExt cx="1930400" cy="719439"/>
          </a:xfrm>
        </p:grpSpPr>
        <p:sp>
          <p:nvSpPr>
            <p:cNvPr id="166" name="Redondear rectángulo de esquina diagonal 165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7" name="Redondear rectángulo de esquina diagonal 16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8" name="Redondear rectángulo de esquina diagonal 16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>
                  <a:solidFill>
                    <a:schemeClr val="bg1"/>
                  </a:solidFill>
                </a:rPr>
                <a:t>31 a 40 años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9" name="Grupo 168"/>
          <p:cNvGrpSpPr/>
          <p:nvPr/>
        </p:nvGrpSpPr>
        <p:grpSpPr>
          <a:xfrm>
            <a:off x="8714712" y="3807208"/>
            <a:ext cx="1057275" cy="828551"/>
            <a:chOff x="8905875" y="1981323"/>
            <a:chExt cx="1057275" cy="828551"/>
          </a:xfrm>
        </p:grpSpPr>
        <p:sp>
          <p:nvSpPr>
            <p:cNvPr id="170" name="Flecha derecha 169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71" name="Flecha derecha 170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18,3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9892152" y="5080911"/>
            <a:ext cx="1930400" cy="532345"/>
            <a:chOff x="9968317" y="1292277"/>
            <a:chExt cx="1930400" cy="719439"/>
          </a:xfrm>
        </p:grpSpPr>
        <p:sp>
          <p:nvSpPr>
            <p:cNvPr id="41" name="Redondear rectángulo de esquina diagonal 4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Redondear rectángulo de esquina diagonal 42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10039048" y="1336337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>
                  <a:solidFill>
                    <a:schemeClr val="bg1"/>
                  </a:solidFill>
                </a:rPr>
                <a:t>0 a 10 años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8690899" y="4939709"/>
            <a:ext cx="1057275" cy="828551"/>
            <a:chOff x="8905875" y="1981323"/>
            <a:chExt cx="1057275" cy="828551"/>
          </a:xfrm>
        </p:grpSpPr>
        <p:sp>
          <p:nvSpPr>
            <p:cNvPr id="46" name="Flecha derecha 45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7" name="Flecha derecha 4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12,9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87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7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5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Graphic spid="5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-9144" y="1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530" y="249360"/>
            <a:ext cx="10515600" cy="1062438"/>
          </a:xfrm>
        </p:spPr>
        <p:txBody>
          <a:bodyPr>
            <a:noAutofit/>
          </a:bodyPr>
          <a:lstStyle/>
          <a:p>
            <a:r>
              <a:rPr lang="es-MX" sz="2800" dirty="0"/>
              <a:t>Intervenciones telefónicas según edad y género de </a:t>
            </a:r>
            <a:r>
              <a:rPr lang="es-MX" sz="2800" dirty="0" smtClean="0"/>
              <a:t>los niños/as </a:t>
            </a:r>
            <a:r>
              <a:rPr lang="es-MX" sz="2800" dirty="0"/>
              <a:t>víctima</a:t>
            </a:r>
            <a:br>
              <a:rPr lang="es-MX" sz="2800" dirty="0"/>
            </a:br>
            <a:r>
              <a:rPr lang="es-MX" sz="2800" dirty="0"/>
              <a:t>Datos de la Línea 137 -  Año 2019</a:t>
            </a:r>
            <a:br>
              <a:rPr lang="es-MX" sz="2800" dirty="0"/>
            </a:b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40188" y="1012371"/>
            <a:ext cx="4850270" cy="18405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0" name="Gráfico 39"/>
          <p:cNvGraphicFramePr/>
          <p:nvPr>
            <p:extLst>
              <p:ext uri="{D42A27DB-BD31-4B8C-83A1-F6EECF244321}">
                <p14:modId xmlns:p14="http://schemas.microsoft.com/office/powerpoint/2010/main" val="3610588180"/>
              </p:ext>
            </p:extLst>
          </p:nvPr>
        </p:nvGraphicFramePr>
        <p:xfrm>
          <a:off x="280581" y="1377114"/>
          <a:ext cx="7789302" cy="4718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0" name="Grupo 49"/>
          <p:cNvGrpSpPr/>
          <p:nvPr/>
        </p:nvGrpSpPr>
        <p:grpSpPr>
          <a:xfrm>
            <a:off x="9543652" y="2368296"/>
            <a:ext cx="2547411" cy="754103"/>
            <a:chOff x="9968317" y="1292277"/>
            <a:chExt cx="1930400" cy="719439"/>
          </a:xfrm>
        </p:grpSpPr>
        <p:sp>
          <p:nvSpPr>
            <p:cNvPr id="51" name="Redondear rectángulo de esquina diagonal 5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Redondear rectángulo de esquina diagonal 51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Redondear rectángulo de esquina diagonal 52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bg1"/>
                  </a:solidFill>
                </a:rPr>
                <a:t>m</a:t>
              </a:r>
              <a:r>
                <a:rPr lang="es-MX" sz="2000" dirty="0" smtClean="0">
                  <a:solidFill>
                    <a:schemeClr val="bg1"/>
                  </a:solidFill>
                </a:rPr>
                <a:t>enor a 1 </a:t>
              </a:r>
              <a:r>
                <a:rPr lang="es-MX" sz="2000" dirty="0" err="1" smtClean="0">
                  <a:solidFill>
                    <a:schemeClr val="bg1"/>
                  </a:solidFill>
                </a:rPr>
                <a:t>ó</a:t>
              </a:r>
              <a:r>
                <a:rPr lang="es-MX" sz="2000" dirty="0" smtClean="0">
                  <a:solidFill>
                    <a:schemeClr val="bg1"/>
                  </a:solidFill>
                </a:rPr>
                <a:t> 10 años femenino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442415" y="2441952"/>
            <a:ext cx="1057275" cy="828551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100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3" name="Grupo 82"/>
          <p:cNvGrpSpPr/>
          <p:nvPr/>
        </p:nvGrpSpPr>
        <p:grpSpPr>
          <a:xfrm>
            <a:off x="9543652" y="3680093"/>
            <a:ext cx="2547411" cy="700031"/>
            <a:chOff x="9968317" y="1065657"/>
            <a:chExt cx="1930400" cy="946059"/>
          </a:xfrm>
        </p:grpSpPr>
        <p:sp>
          <p:nvSpPr>
            <p:cNvPr id="84" name="Redondear rectángulo de esquina diagonal 83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5" name="Redondear rectángulo de esquina diagonal 8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6" name="Redondear rectángulo de esquina diagonal 85"/>
            <p:cNvSpPr>
              <a:spLocks/>
            </p:cNvSpPr>
            <p:nvPr/>
          </p:nvSpPr>
          <p:spPr>
            <a:xfrm>
              <a:off x="10003037" y="1065657"/>
              <a:ext cx="1840186" cy="890402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 smtClean="0">
                  <a:solidFill>
                    <a:schemeClr val="bg1"/>
                  </a:solidFill>
                </a:rPr>
                <a:t>2, 5 y 6 años </a:t>
              </a:r>
              <a:r>
                <a:rPr lang="es-MX" dirty="0" smtClean="0">
                  <a:solidFill>
                    <a:schemeClr val="bg1"/>
                  </a:solidFill>
                </a:rPr>
                <a:t>femenino y masculino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9" name="Grupo 88"/>
          <p:cNvGrpSpPr/>
          <p:nvPr/>
        </p:nvGrpSpPr>
        <p:grpSpPr>
          <a:xfrm>
            <a:off x="8442415" y="3699678"/>
            <a:ext cx="1057275" cy="828551"/>
            <a:chOff x="8905875" y="1981323"/>
            <a:chExt cx="1057275" cy="828551"/>
          </a:xfrm>
        </p:grpSpPr>
        <p:sp>
          <p:nvSpPr>
            <p:cNvPr id="90" name="Flecha derecha 89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91" name="Flecha derecha 90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50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Graphic spid="4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-9144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1023257"/>
            <a:ext cx="4850270" cy="7519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9535731" y="2165032"/>
            <a:ext cx="2547411" cy="642130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lnSpc>
                  <a:spcPts val="1600"/>
                </a:lnSpc>
              </a:pPr>
              <a:r>
                <a:rPr lang="es-AR" dirty="0">
                  <a:solidFill>
                    <a:schemeClr val="bg1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cónyuge o pareja actual 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434494" y="2126714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AR" dirty="0">
                  <a:solidFill>
                    <a:srgbClr val="000000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34,3%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9535731" y="3363686"/>
            <a:ext cx="2547411" cy="664027"/>
            <a:chOff x="9968317" y="1292277"/>
            <a:chExt cx="1930400" cy="719439"/>
          </a:xfrm>
        </p:grpSpPr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Redondear rectángulo de esquina diagonal 4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dondear rectángulo de esquina diagonal 45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>
                  <a:solidFill>
                    <a:schemeClr val="bg1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ex cónyuge o ex pareja 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8434494" y="3269985"/>
            <a:ext cx="1057275" cy="828551"/>
            <a:chOff x="8905875" y="1981323"/>
            <a:chExt cx="1057275" cy="828551"/>
          </a:xfrm>
        </p:grpSpPr>
        <p:sp>
          <p:nvSpPr>
            <p:cNvPr id="48" name="Flecha derecha 47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9" name="Flecha derecha 48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AR" dirty="0">
                  <a:solidFill>
                    <a:srgbClr val="000000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24,7%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9543652" y="4561357"/>
            <a:ext cx="2547411" cy="674672"/>
            <a:chOff x="9968317" y="1292277"/>
            <a:chExt cx="1930400" cy="719439"/>
          </a:xfrm>
        </p:grpSpPr>
        <p:sp>
          <p:nvSpPr>
            <p:cNvPr id="51" name="Redondear rectángulo de esquina diagonal 5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Redondear rectángulo de esquina diagonal 51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Redondear rectángulo de esquina diagonal 52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dirty="0">
                  <a:solidFill>
                    <a:schemeClr val="bg1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padres de la víctima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442415" y="4488036"/>
            <a:ext cx="1057275" cy="828551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AR" dirty="0">
                  <a:solidFill>
                    <a:srgbClr val="000000"/>
                  </a:solidFill>
                  <a:latin typeface="Myriad Pro" panose="020B0503030403020204" pitchFamily="34" charset="0"/>
                  <a:ea typeface="Times New Roman" panose="02020603050405020304" pitchFamily="18" charset="0"/>
                </a:rPr>
                <a:t>17,2%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aphicFrame>
        <p:nvGraphicFramePr>
          <p:cNvPr id="41" name="Gráfico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730175"/>
              </p:ext>
            </p:extLst>
          </p:nvPr>
        </p:nvGraphicFramePr>
        <p:xfrm>
          <a:off x="186353" y="1508455"/>
          <a:ext cx="7673133" cy="4496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Intervenciones telefónicas según vínculo del agresor con la víctima</a:t>
            </a:r>
            <a:br>
              <a:rPr lang="es-MX" sz="2800" dirty="0" smtClean="0"/>
            </a:br>
            <a:r>
              <a:rPr lang="es-MX" sz="2800" dirty="0" smtClean="0"/>
              <a:t>Datos de la Línea 137 -  Año 2019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0711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Graphic spid="41" grpId="0">
        <p:bldAsOne/>
      </p:bldGraphic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-9144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1023257"/>
            <a:ext cx="4850270" cy="7519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9415986" y="2161594"/>
            <a:ext cx="2547411" cy="532345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bg1"/>
                  </a:solidFill>
                </a:rPr>
                <a:t>v</a:t>
              </a:r>
              <a:r>
                <a:rPr lang="es-MX" sz="2000" dirty="0" smtClean="0">
                  <a:solidFill>
                    <a:schemeClr val="bg1"/>
                  </a:solidFill>
                </a:rPr>
                <a:t>iolencia psicológica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314749" y="2013492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38,4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9415986" y="3370181"/>
            <a:ext cx="2547411" cy="532345"/>
            <a:chOff x="9968317" y="1292277"/>
            <a:chExt cx="1930400" cy="719439"/>
          </a:xfrm>
        </p:grpSpPr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Redondear rectángulo de esquina diagonal 4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dondear rectángulo de esquina diagonal 45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bg1"/>
                  </a:solidFill>
                </a:rPr>
                <a:t>v</a:t>
              </a:r>
              <a:r>
                <a:rPr lang="es-MX" sz="2000" dirty="0" smtClean="0">
                  <a:solidFill>
                    <a:schemeClr val="bg1"/>
                  </a:solidFill>
                </a:rPr>
                <a:t>iolencia física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8314749" y="3222079"/>
            <a:ext cx="1057275" cy="828551"/>
            <a:chOff x="8905875" y="1981323"/>
            <a:chExt cx="1057275" cy="828551"/>
          </a:xfrm>
        </p:grpSpPr>
        <p:sp>
          <p:nvSpPr>
            <p:cNvPr id="48" name="Flecha derecha 47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9" name="Flecha derecha 48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28,5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9423907" y="4588232"/>
            <a:ext cx="2547411" cy="532345"/>
            <a:chOff x="9968317" y="1292277"/>
            <a:chExt cx="1930400" cy="719439"/>
          </a:xfrm>
        </p:grpSpPr>
        <p:sp>
          <p:nvSpPr>
            <p:cNvPr id="51" name="Redondear rectángulo de esquina diagonal 5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Redondear rectángulo de esquina diagonal 51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Redondear rectángulo de esquina diagonal 52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000" dirty="0">
                  <a:solidFill>
                    <a:schemeClr val="bg1"/>
                  </a:solidFill>
                </a:rPr>
                <a:t>v</a:t>
              </a:r>
              <a:r>
                <a:rPr lang="es-MX" sz="2000" dirty="0" smtClean="0">
                  <a:solidFill>
                    <a:schemeClr val="bg1"/>
                  </a:solidFill>
                </a:rPr>
                <a:t>iolencia económica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322670" y="4440130"/>
            <a:ext cx="1057275" cy="828551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11,4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/>
              <a:t>Intervenciones domiciliarias según tipo de </a:t>
            </a:r>
            <a:r>
              <a:rPr lang="es-MX" sz="2800" dirty="0" smtClean="0"/>
              <a:t>violencia</a:t>
            </a:r>
            <a:br>
              <a:rPr lang="es-MX" sz="2800" dirty="0" smtClean="0"/>
            </a:br>
            <a:r>
              <a:rPr lang="es-MX" sz="2800" dirty="0" smtClean="0"/>
              <a:t>Datos de la Línea 137 -  Año 2019</a:t>
            </a:r>
            <a:endParaRPr lang="es-ES" sz="2800" dirty="0"/>
          </a:p>
        </p:txBody>
      </p:sp>
      <p:graphicFrame>
        <p:nvGraphicFramePr>
          <p:cNvPr id="40" name="Gráfico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734128"/>
              </p:ext>
            </p:extLst>
          </p:nvPr>
        </p:nvGraphicFramePr>
        <p:xfrm>
          <a:off x="451074" y="1508455"/>
          <a:ext cx="7473726" cy="448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1416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4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4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4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0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40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40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0"/>
                                        <p:tgtEl>
                                          <p:spTgt spid="40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Graphic spid="40" grpId="0">
        <p:bldSub>
          <a:bldChart bld="categoryEl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-9144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1023257"/>
            <a:ext cx="4850270" cy="7519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Provincia de Misiones </a:t>
            </a:r>
            <a:endParaRPr lang="es-MX" sz="2800" dirty="0"/>
          </a:p>
          <a:p>
            <a:r>
              <a:rPr lang="es-MX" sz="2800" dirty="0" smtClean="0"/>
              <a:t>Construcción del indicador</a:t>
            </a:r>
            <a:endParaRPr lang="es-ES" sz="2800" dirty="0"/>
          </a:p>
        </p:txBody>
      </p:sp>
      <p:sp>
        <p:nvSpPr>
          <p:cNvPr id="11" name="Rectángulo 10"/>
          <p:cNvSpPr/>
          <p:nvPr/>
        </p:nvSpPr>
        <p:spPr>
          <a:xfrm>
            <a:off x="607235" y="2019957"/>
            <a:ext cx="1993390" cy="3277820"/>
          </a:xfrm>
          <a:prstGeom prst="rect">
            <a:avLst/>
          </a:prstGeom>
          <a:solidFill>
            <a:srgbClr val="721B95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s-ES" sz="2300" dirty="0" smtClean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Para comparar se construye </a:t>
            </a:r>
            <a:r>
              <a:rPr lang="es-ES" sz="2300" dirty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un </a:t>
            </a:r>
            <a:r>
              <a:rPr lang="es-ES" sz="2300" dirty="0" smtClean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indicador: </a:t>
            </a:r>
            <a:r>
              <a:rPr lang="es-ES" sz="2300" b="1" dirty="0" smtClean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“Cantidad </a:t>
            </a:r>
            <a:r>
              <a:rPr lang="es-ES" sz="2300" b="1" dirty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de denuncias de casos de violencia por cada mil habitantes</a:t>
            </a:r>
            <a:r>
              <a:rPr lang="es-ES" sz="2000" b="1" dirty="0" smtClean="0">
                <a:solidFill>
                  <a:schemeClr val="bg1"/>
                </a:solidFill>
                <a:latin typeface="Myriad Pro" panose="020B0503030403020204" pitchFamily="34" charset="0"/>
                <a:ea typeface="Times New Roman" panose="02020603050405020304" pitchFamily="18" charset="0"/>
              </a:rPr>
              <a:t>”</a:t>
            </a:r>
            <a:endParaRPr lang="es-E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263696" y="1831499"/>
            <a:ext cx="3280770" cy="53405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>
              <a:lnSpc>
                <a:spcPts val="1700"/>
              </a:lnSpc>
            </a:pP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cantidad </a:t>
            </a:r>
            <a:r>
              <a:rPr lang="es-ES" dirty="0">
                <a:latin typeface="Myriad Pro" panose="020B0503030403020204" pitchFamily="34" charset="0"/>
                <a:ea typeface="Times New Roman" panose="02020603050405020304" pitchFamily="18" charset="0"/>
              </a:rPr>
              <a:t>de denuncias de casos </a:t>
            </a:r>
            <a:endParaRPr lang="es-ES" dirty="0" smtClean="0">
              <a:latin typeface="Myriad Pro" panose="020B0503030403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</a:pP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de </a:t>
            </a:r>
            <a:r>
              <a:rPr lang="es-ES" dirty="0">
                <a:latin typeface="Myriad Pro" panose="020B0503030403020204" pitchFamily="34" charset="0"/>
                <a:ea typeface="Times New Roman" panose="02020603050405020304" pitchFamily="18" charset="0"/>
              </a:rPr>
              <a:t>violencia </a:t>
            </a: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en la provincia</a:t>
            </a:r>
            <a:endParaRPr lang="es-ES" dirty="0"/>
          </a:p>
        </p:txBody>
      </p:sp>
      <p:sp>
        <p:nvSpPr>
          <p:cNvPr id="15" name="Rectángulo 14"/>
          <p:cNvSpPr/>
          <p:nvPr/>
        </p:nvSpPr>
        <p:spPr>
          <a:xfrm>
            <a:off x="3263696" y="2451752"/>
            <a:ext cx="3280770" cy="53405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</a:pP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cantidad </a:t>
            </a:r>
            <a:r>
              <a:rPr lang="es-ES" dirty="0">
                <a:latin typeface="Myriad Pro" panose="020B0503030403020204" pitchFamily="34" charset="0"/>
                <a:ea typeface="Times New Roman" panose="02020603050405020304" pitchFamily="18" charset="0"/>
              </a:rPr>
              <a:t>de habitantes </a:t>
            </a:r>
            <a:endParaRPr lang="es-ES" dirty="0" smtClean="0">
              <a:latin typeface="Myriad Pro" panose="020B0503030403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700"/>
              </a:lnSpc>
            </a:pP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proyectada </a:t>
            </a:r>
            <a:r>
              <a:rPr lang="es-ES" dirty="0">
                <a:latin typeface="Myriad Pro" panose="020B0503030403020204" pitchFamily="34" charset="0"/>
                <a:ea typeface="Times New Roman" panose="02020603050405020304" pitchFamily="18" charset="0"/>
              </a:rPr>
              <a:t>para el año 2019</a:t>
            </a:r>
            <a:endParaRPr lang="es-ES" dirty="0"/>
          </a:p>
        </p:txBody>
      </p:sp>
      <p:sp>
        <p:nvSpPr>
          <p:cNvPr id="16" name="Rectángulo 15"/>
          <p:cNvSpPr/>
          <p:nvPr/>
        </p:nvSpPr>
        <p:spPr>
          <a:xfrm>
            <a:off x="6450707" y="2112820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=</a:t>
            </a:r>
            <a:r>
              <a:rPr lang="es-ES" sz="2400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 X</a:t>
            </a:r>
            <a:r>
              <a:rPr lang="es-ES" dirty="0" smtClean="0">
                <a:latin typeface="Myriad Pro" panose="020B0503030403020204" pitchFamily="34" charset="0"/>
                <a:ea typeface="Times New Roman" panose="02020603050405020304" pitchFamily="18" charset="0"/>
              </a:rPr>
              <a:t>  mil</a:t>
            </a:r>
            <a:endParaRPr lang="es-ES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91934"/>
              </p:ext>
            </p:extLst>
          </p:nvPr>
        </p:nvGraphicFramePr>
        <p:xfrm>
          <a:off x="5702300" y="3635534"/>
          <a:ext cx="787400" cy="731520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xmlns="" val="210673394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60025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25018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19072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6772783"/>
                  </a:ext>
                </a:extLst>
              </a:tr>
            </a:tbl>
          </a:graphicData>
        </a:graphic>
      </p:graphicFrame>
      <p:sp>
        <p:nvSpPr>
          <p:cNvPr id="18" name="Rectángulo 17"/>
          <p:cNvSpPr/>
          <p:nvPr/>
        </p:nvSpPr>
        <p:spPr>
          <a:xfrm>
            <a:off x="7401292" y="1941230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21.701</a:t>
            </a:r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denuncias</a:t>
            </a:r>
            <a:endParaRPr lang="es-E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629240" y="2423788"/>
            <a:ext cx="2044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1.266.737 hab.</a:t>
            </a:r>
            <a:endParaRPr lang="es-E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9586356" y="2113811"/>
            <a:ext cx="2103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"/>
            <a:r>
              <a:rPr lang="es-ES" sz="2400" dirty="0">
                <a:solidFill>
                  <a:srgbClr val="000000"/>
                </a:solidFill>
                <a:latin typeface="Calibri" panose="020F0502020204030204" pitchFamily="34" charset="0"/>
              </a:rPr>
              <a:t>X</a:t>
            </a:r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1.000 = </a:t>
            </a:r>
            <a:r>
              <a:rPr lang="es-E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17,13</a:t>
            </a:r>
            <a:endParaRPr lang="es-E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Conector recto 24"/>
          <p:cNvCxnSpPr/>
          <p:nvPr/>
        </p:nvCxnSpPr>
        <p:spPr>
          <a:xfrm flipV="1">
            <a:off x="3346111" y="2403583"/>
            <a:ext cx="3029077" cy="3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 flipV="1">
            <a:off x="7559910" y="2402895"/>
            <a:ext cx="2163204" cy="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2" name="Grupo 61"/>
          <p:cNvGrpSpPr>
            <a:grpSpLocks noChangeAspect="1"/>
          </p:cNvGrpSpPr>
          <p:nvPr/>
        </p:nvGrpSpPr>
        <p:grpSpPr>
          <a:xfrm>
            <a:off x="6386988" y="3647093"/>
            <a:ext cx="1803891" cy="1846671"/>
            <a:chOff x="1883664" y="2350008"/>
            <a:chExt cx="2313432" cy="2368296"/>
          </a:xfrm>
        </p:grpSpPr>
        <p:sp>
          <p:nvSpPr>
            <p:cNvPr id="63" name="Elipse 62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Elipse 63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Elipse 64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Elipse 65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59,4</a:t>
              </a:r>
              <a:r>
                <a:rPr lang="es-MX" sz="4000" dirty="0" smtClean="0">
                  <a:solidFill>
                    <a:schemeClr val="tx1"/>
                  </a:solidFill>
                </a:rPr>
                <a:t> </a:t>
              </a:r>
              <a:endParaRPr lang="es-MX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Denuncias por día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upo 76"/>
          <p:cNvGrpSpPr>
            <a:grpSpLocks noChangeAspect="1"/>
          </p:cNvGrpSpPr>
          <p:nvPr/>
        </p:nvGrpSpPr>
        <p:grpSpPr>
          <a:xfrm>
            <a:off x="3878376" y="3681893"/>
            <a:ext cx="1803891" cy="1846671"/>
            <a:chOff x="1883664" y="2350008"/>
            <a:chExt cx="2313432" cy="2368296"/>
          </a:xfrm>
        </p:grpSpPr>
        <p:sp>
          <p:nvSpPr>
            <p:cNvPr id="78" name="Elipse 77"/>
            <p:cNvSpPr/>
            <p:nvPr/>
          </p:nvSpPr>
          <p:spPr>
            <a:xfrm>
              <a:off x="1883664" y="2350008"/>
              <a:ext cx="2295144" cy="2331720"/>
            </a:xfrm>
            <a:prstGeom prst="ellipse">
              <a:avLst/>
            </a:prstGeom>
            <a:solidFill>
              <a:srgbClr val="721B95"/>
            </a:solidFill>
            <a:ln w="28575">
              <a:solidFill>
                <a:srgbClr val="721B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9" name="Elipse 78"/>
            <p:cNvSpPr/>
            <p:nvPr/>
          </p:nvSpPr>
          <p:spPr>
            <a:xfrm>
              <a:off x="1901952" y="2386584"/>
              <a:ext cx="2295144" cy="2331720"/>
            </a:xfrm>
            <a:prstGeom prst="ellipse">
              <a:avLst/>
            </a:prstGeom>
            <a:solidFill>
              <a:srgbClr val="8C21B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0" name="Elipse 79"/>
            <p:cNvSpPr/>
            <p:nvPr/>
          </p:nvSpPr>
          <p:spPr>
            <a:xfrm>
              <a:off x="1901952" y="2404872"/>
              <a:ext cx="2258568" cy="2212848"/>
            </a:xfrm>
            <a:prstGeom prst="ellipse">
              <a:avLst/>
            </a:prstGeom>
            <a:solidFill>
              <a:srgbClr val="B482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1" name="Elipse 80"/>
            <p:cNvSpPr/>
            <p:nvPr/>
          </p:nvSpPr>
          <p:spPr>
            <a:xfrm>
              <a:off x="1908048" y="2429256"/>
              <a:ext cx="2252472" cy="21884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200" dirty="0" smtClean="0">
                  <a:solidFill>
                    <a:schemeClr val="tx1"/>
                  </a:solidFill>
                </a:rPr>
                <a:t>17</a:t>
              </a:r>
              <a:r>
                <a:rPr lang="es-MX" sz="4000" dirty="0" smtClean="0">
                  <a:solidFill>
                    <a:schemeClr val="tx1"/>
                  </a:solidFill>
                </a:rPr>
                <a:t> </a:t>
              </a:r>
              <a:endParaRPr lang="es-MX" sz="4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1600" dirty="0" smtClean="0">
                  <a:solidFill>
                    <a:schemeClr val="tx1"/>
                  </a:solidFill>
                </a:rPr>
                <a:t>Denuncias por mil hab.</a:t>
              </a:r>
            </a:p>
            <a:p>
              <a:pPr algn="ctr"/>
              <a:endParaRPr lang="es-E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116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1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3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4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6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8500"/>
                            </p:stCondLst>
                            <p:childTnLst>
                              <p:par>
                                <p:cTn id="82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3000"/>
                            </p:stCondLst>
                            <p:childTnLst>
                              <p:par>
                                <p:cTn id="8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P spid="11" grpId="0" animBg="1"/>
      <p:bldP spid="12" grpId="0" animBg="1"/>
      <p:bldP spid="15" grpId="0" animBg="1"/>
      <p:bldP spid="16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 5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0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91" y="6393136"/>
            <a:ext cx="1101526" cy="464864"/>
          </a:xfrm>
          <a:prstGeom prst="rect">
            <a:avLst/>
          </a:prstGeom>
        </p:spPr>
      </p:pic>
      <p:grpSp>
        <p:nvGrpSpPr>
          <p:cNvPr id="5" name="Grupo 4"/>
          <p:cNvGrpSpPr>
            <a:grpSpLocks noChangeAspect="1"/>
          </p:cNvGrpSpPr>
          <p:nvPr/>
        </p:nvGrpSpPr>
        <p:grpSpPr>
          <a:xfrm>
            <a:off x="5665330" y="6428232"/>
            <a:ext cx="1229246" cy="381247"/>
            <a:chOff x="2894433" y="4723631"/>
            <a:chExt cx="1363266" cy="422813"/>
          </a:xfrm>
        </p:grpSpPr>
        <p:pic>
          <p:nvPicPr>
            <p:cNvPr id="6" name="Picture 19"/>
            <p:cNvPicPr/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29" t="10683" r="2774" b="15257"/>
            <a:stretch/>
          </p:blipFill>
          <p:spPr bwMode="auto">
            <a:xfrm>
              <a:off x="3255711" y="4768070"/>
              <a:ext cx="1001988" cy="369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Picture 2" descr="escudo misiones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77" r="10577"/>
            <a:stretch>
              <a:fillRect/>
            </a:stretch>
          </p:blipFill>
          <p:spPr bwMode="auto">
            <a:xfrm>
              <a:off x="2894433" y="4723631"/>
              <a:ext cx="332997" cy="422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dondear rectángulo de esquina diagonal 7"/>
          <p:cNvSpPr/>
          <p:nvPr/>
        </p:nvSpPr>
        <p:spPr>
          <a:xfrm>
            <a:off x="9293352" y="6206512"/>
            <a:ext cx="2889504" cy="72237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50" dirty="0" smtClean="0">
                <a:solidFill>
                  <a:srgbClr val="7030A0"/>
                </a:solidFill>
              </a:rPr>
              <a:t>Cra. Silvana Dea Labat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Directora Ejecutiva </a:t>
            </a:r>
          </a:p>
          <a:p>
            <a:pPr algn="r"/>
            <a:r>
              <a:rPr lang="es-MX" sz="800" dirty="0" smtClean="0">
                <a:solidFill>
                  <a:srgbClr val="7030A0"/>
                </a:solidFill>
              </a:rPr>
              <a:t>Instituto Provincial de Estadística y Censos</a:t>
            </a:r>
            <a:endParaRPr lang="es-ES" sz="800" dirty="0">
              <a:solidFill>
                <a:srgbClr val="7030A0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51074" y="990600"/>
            <a:ext cx="5677583" cy="40177"/>
          </a:xfrm>
          <a:prstGeom prst="line">
            <a:avLst/>
          </a:prstGeom>
          <a:ln w="28575">
            <a:solidFill>
              <a:srgbClr val="721B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2240280" y="3003804"/>
            <a:ext cx="1581912" cy="1014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/>
          <p:cNvGrpSpPr/>
          <p:nvPr/>
        </p:nvGrpSpPr>
        <p:grpSpPr>
          <a:xfrm>
            <a:off x="9415986" y="2107153"/>
            <a:ext cx="2547411" cy="532345"/>
            <a:chOff x="9968317" y="1292277"/>
            <a:chExt cx="1930400" cy="719439"/>
          </a:xfrm>
        </p:grpSpPr>
        <p:sp>
          <p:nvSpPr>
            <p:cNvPr id="9" name="Redondear rectángulo de esquina diagonal 8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dondear rectángulo de esquina diagonal 8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Redondear rectángulo de esquina diagonal 8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violencia doméstica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314749" y="1959051"/>
            <a:ext cx="1057275" cy="828551"/>
            <a:chOff x="8905875" y="1981323"/>
            <a:chExt cx="1057275" cy="828551"/>
          </a:xfrm>
        </p:grpSpPr>
        <p:sp>
          <p:nvSpPr>
            <p:cNvPr id="22" name="Flecha derecha 21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157" name="Flecha derecha 156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55,8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9415986" y="2993462"/>
            <a:ext cx="2547411" cy="680447"/>
            <a:chOff x="9968317" y="1315297"/>
            <a:chExt cx="1930400" cy="719439"/>
          </a:xfrm>
        </p:grpSpPr>
        <p:sp>
          <p:nvSpPr>
            <p:cNvPr id="44" name="Redondear rectángulo de esquina diagonal 43"/>
            <p:cNvSpPr>
              <a:spLocks/>
            </p:cNvSpPr>
            <p:nvPr/>
          </p:nvSpPr>
          <p:spPr>
            <a:xfrm>
              <a:off x="9968317" y="131529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Redondear rectángulo de esquina diagonal 44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6" name="Redondear rectángulo de esquina diagonal 45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ES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violencia de género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upo 46"/>
          <p:cNvGrpSpPr/>
          <p:nvPr/>
        </p:nvGrpSpPr>
        <p:grpSpPr>
          <a:xfrm>
            <a:off x="8314749" y="2906374"/>
            <a:ext cx="1057275" cy="828551"/>
            <a:chOff x="8905875" y="1981323"/>
            <a:chExt cx="1057275" cy="828551"/>
          </a:xfrm>
        </p:grpSpPr>
        <p:sp>
          <p:nvSpPr>
            <p:cNvPr id="48" name="Flecha derecha 47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9" name="Flecha derecha 48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25,8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9416158" y="3961143"/>
            <a:ext cx="2547411" cy="680447"/>
            <a:chOff x="9968317" y="1292277"/>
            <a:chExt cx="1930400" cy="719439"/>
          </a:xfrm>
        </p:grpSpPr>
        <p:sp>
          <p:nvSpPr>
            <p:cNvPr id="51" name="Redondear rectángulo de esquina diagonal 50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2" name="Redondear rectángulo de esquina diagonal 51"/>
            <p:cNvSpPr>
              <a:spLocks/>
            </p:cNvSpPr>
            <p:nvPr/>
          </p:nvSpPr>
          <p:spPr>
            <a:xfrm>
              <a:off x="10039048" y="133230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Redondear rectángulo de esquina diagonal 52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700"/>
                </a:lnSpc>
              </a:pPr>
              <a:r>
                <a:rPr lang="es-ES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abandono de persona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314921" y="3874056"/>
            <a:ext cx="1057275" cy="828551"/>
            <a:chOff x="8905875" y="1981323"/>
            <a:chExt cx="1057275" cy="828551"/>
          </a:xfrm>
        </p:grpSpPr>
        <p:sp>
          <p:nvSpPr>
            <p:cNvPr id="55" name="Flecha derecha 54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58" name="Flecha derecha 57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5,3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2" name="Título 1"/>
          <p:cNvSpPr txBox="1">
            <a:spLocks/>
          </p:cNvSpPr>
          <p:nvPr/>
        </p:nvSpPr>
        <p:spPr>
          <a:xfrm>
            <a:off x="407530" y="52959"/>
            <a:ext cx="10515600" cy="1062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dirty="0"/>
              <a:t>Proporción de denuncias según modalidad de </a:t>
            </a:r>
            <a:r>
              <a:rPr lang="es-MX" sz="2400" dirty="0" smtClean="0"/>
              <a:t>violencia</a:t>
            </a:r>
            <a:br>
              <a:rPr lang="es-MX" sz="2400" dirty="0" smtClean="0"/>
            </a:br>
            <a:r>
              <a:rPr lang="es-MX" sz="2400" dirty="0" smtClean="0"/>
              <a:t>Datos Policía Provincia de Misiones. Año 2019</a:t>
            </a:r>
            <a:endParaRPr lang="es-MX" sz="2400" dirty="0"/>
          </a:p>
        </p:txBody>
      </p:sp>
      <p:grpSp>
        <p:nvGrpSpPr>
          <p:cNvPr id="35" name="Grupo 34"/>
          <p:cNvGrpSpPr/>
          <p:nvPr/>
        </p:nvGrpSpPr>
        <p:grpSpPr>
          <a:xfrm>
            <a:off x="9427361" y="4981450"/>
            <a:ext cx="2547411" cy="532345"/>
            <a:chOff x="9968317" y="1292277"/>
            <a:chExt cx="1930400" cy="719439"/>
          </a:xfrm>
        </p:grpSpPr>
        <p:sp>
          <p:nvSpPr>
            <p:cNvPr id="36" name="Redondear rectángulo de esquina diagonal 35"/>
            <p:cNvSpPr>
              <a:spLocks/>
            </p:cNvSpPr>
            <p:nvPr/>
          </p:nvSpPr>
          <p:spPr>
            <a:xfrm>
              <a:off x="9968317" y="1292277"/>
              <a:ext cx="1930400" cy="719439"/>
            </a:xfrm>
            <a:prstGeom prst="round2DiagRect">
              <a:avLst/>
            </a:prstGeom>
            <a:solidFill>
              <a:srgbClr val="D5C4DE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Redondear rectángulo de esquina diagonal 36"/>
            <p:cNvSpPr>
              <a:spLocks/>
            </p:cNvSpPr>
            <p:nvPr/>
          </p:nvSpPr>
          <p:spPr>
            <a:xfrm>
              <a:off x="10039048" y="1343813"/>
              <a:ext cx="1735403" cy="639622"/>
            </a:xfrm>
            <a:prstGeom prst="round2DiagRect">
              <a:avLst/>
            </a:prstGeom>
            <a:solidFill>
              <a:srgbClr val="B482DA"/>
            </a:solidFill>
            <a:ln w="28575">
              <a:solidFill>
                <a:srgbClr val="B482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Redondear rectángulo de esquina diagonal 37"/>
            <p:cNvSpPr>
              <a:spLocks/>
            </p:cNvSpPr>
            <p:nvPr/>
          </p:nvSpPr>
          <p:spPr>
            <a:xfrm>
              <a:off x="10003037" y="1363334"/>
              <a:ext cx="1840186" cy="592724"/>
            </a:xfrm>
            <a:prstGeom prst="round2DiagRect">
              <a:avLst/>
            </a:prstGeom>
            <a:solidFill>
              <a:srgbClr val="721B95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 dirty="0">
                  <a:latin typeface="Myriad Pro" panose="020B0503030403020204" pitchFamily="34" charset="0"/>
                  <a:ea typeface="Times New Roman" panose="02020603050405020304" pitchFamily="18" charset="0"/>
                </a:rPr>
                <a:t>adicciones</a:t>
              </a:r>
              <a:endParaRPr lang="es-MX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8326124" y="4833348"/>
            <a:ext cx="1057275" cy="828551"/>
            <a:chOff x="8905875" y="1981323"/>
            <a:chExt cx="1057275" cy="828551"/>
          </a:xfrm>
        </p:grpSpPr>
        <p:sp>
          <p:nvSpPr>
            <p:cNvPr id="40" name="Flecha derecha 39"/>
            <p:cNvSpPr/>
            <p:nvPr/>
          </p:nvSpPr>
          <p:spPr>
            <a:xfrm>
              <a:off x="8905875" y="1981323"/>
              <a:ext cx="1009650" cy="828551"/>
            </a:xfrm>
            <a:prstGeom prst="rightArrow">
              <a:avLst/>
            </a:prstGeom>
            <a:solidFill>
              <a:srgbClr val="8C21B7"/>
            </a:solidFill>
            <a:ln w="28575">
              <a:solidFill>
                <a:srgbClr val="A47F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 smtClean="0"/>
                <a:t>        </a:t>
              </a:r>
              <a:endParaRPr lang="es-ES" sz="2800" dirty="0"/>
            </a:p>
          </p:txBody>
        </p:sp>
        <p:sp>
          <p:nvSpPr>
            <p:cNvPr id="41" name="Flecha derecha 40"/>
            <p:cNvSpPr/>
            <p:nvPr/>
          </p:nvSpPr>
          <p:spPr>
            <a:xfrm>
              <a:off x="8953500" y="2019640"/>
              <a:ext cx="1009650" cy="752475"/>
            </a:xfrm>
            <a:prstGeom prst="rightArrow">
              <a:avLst/>
            </a:prstGeom>
            <a:solidFill>
              <a:schemeClr val="bg1"/>
            </a:solidFill>
            <a:ln w="19050">
              <a:solidFill>
                <a:srgbClr val="D5C4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2400" spc="-100" dirty="0" smtClean="0">
                  <a:solidFill>
                    <a:srgbClr val="002060"/>
                  </a:solidFill>
                </a:rPr>
                <a:t>5,2</a:t>
              </a:r>
              <a:r>
                <a:rPr lang="es-MX" spc="-100" dirty="0" smtClean="0">
                  <a:solidFill>
                    <a:srgbClr val="002060"/>
                  </a:solidFill>
                </a:rPr>
                <a:t>%</a:t>
              </a:r>
              <a:endParaRPr lang="es-ES" spc="-100" dirty="0">
                <a:solidFill>
                  <a:srgbClr val="002060"/>
                </a:solidFill>
              </a:endParaRPr>
            </a:p>
          </p:txBody>
        </p:sp>
      </p:grpSp>
      <p:graphicFrame>
        <p:nvGraphicFramePr>
          <p:cNvPr id="72" name="Gráfico 71"/>
          <p:cNvGraphicFramePr/>
          <p:nvPr>
            <p:extLst>
              <p:ext uri="{D42A27DB-BD31-4B8C-83A1-F6EECF244321}">
                <p14:modId xmlns:p14="http://schemas.microsoft.com/office/powerpoint/2010/main" val="3522916733"/>
              </p:ext>
            </p:extLst>
          </p:nvPr>
        </p:nvGraphicFramePr>
        <p:xfrm>
          <a:off x="374543" y="1587878"/>
          <a:ext cx="7234153" cy="4412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7049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5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2" grpId="0"/>
      <p:bldGraphic spid="72" grpId="0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5815</TotalTime>
  <Words>569</Words>
  <Application>Microsoft Office PowerPoint</Application>
  <PresentationFormat>Personalizado</PresentationFormat>
  <Paragraphs>192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Datos de la Policía de la  Provincia de Misiones</vt:lpstr>
      <vt:lpstr>Datos de la Policía de la  Provincia de Misiones</vt:lpstr>
      <vt:lpstr>Intervenciones telefónicas según edad de la víctima Datos de la Línea 137 - Año 2019 </vt:lpstr>
      <vt:lpstr>Intervenciones telefónicas según edad y género de los niños/as víctima Datos de la Línea 137 -  Año 2019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se puede mejorar lo que  No se puede medir</dc:title>
  <dc:creator>Cecilia Villalba</dc:creator>
  <cp:lastModifiedBy>Hewlett Packard</cp:lastModifiedBy>
  <cp:revision>115</cp:revision>
  <dcterms:created xsi:type="dcterms:W3CDTF">2020-08-10T22:31:16Z</dcterms:created>
  <dcterms:modified xsi:type="dcterms:W3CDTF">2020-11-24T15:15:05Z</dcterms:modified>
</cp:coreProperties>
</file>