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9" r:id="rId2"/>
    <p:sldId id="260" r:id="rId3"/>
    <p:sldId id="264" r:id="rId4"/>
    <p:sldId id="267" r:id="rId5"/>
    <p:sldId id="270" r:id="rId6"/>
    <p:sldId id="271" r:id="rId7"/>
    <p:sldId id="272" r:id="rId8"/>
    <p:sldId id="273" r:id="rId9"/>
    <p:sldId id="275" r:id="rId10"/>
    <p:sldId id="276" r:id="rId11"/>
    <p:sldId id="277" r:id="rId12"/>
    <p:sldId id="278" r:id="rId13"/>
    <p:sldId id="279" r:id="rId1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1B95"/>
    <a:srgbClr val="F6F2F8"/>
    <a:srgbClr val="F3EEF6"/>
    <a:srgbClr val="A47FB6"/>
    <a:srgbClr val="8C21B7"/>
    <a:srgbClr val="D5C4DE"/>
    <a:srgbClr val="E3D7E9"/>
    <a:srgbClr val="F0E9F3"/>
    <a:srgbClr val="B48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10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8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545416060424306E-2"/>
          <c:y val="3.8687878974677382E-2"/>
          <c:w val="0.83046701147409585"/>
          <c:h val="0.7639409083583435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'[Informe de Telefonicas 2019.xlsx]Edades Victima'!$C$3</c:f>
              <c:strCache>
                <c:ptCount val="1"/>
                <c:pt idx="0">
                  <c:v>Femenino</c:v>
                </c:pt>
              </c:strCache>
            </c:strRef>
          </c:tx>
          <c:spPr>
            <a:solidFill>
              <a:srgbClr val="A47FB6"/>
            </a:solidFill>
            <a:ln>
              <a:noFill/>
            </a:ln>
            <a:effectLst/>
          </c:spPr>
          <c:invertIfNegative val="0"/>
          <c:cat>
            <c:strRef>
              <c:f>'[Informe de Telefonicas 2019.xlsx]Edades Victima'!$A$5:$A$13</c:f>
              <c:strCache>
                <c:ptCount val="9"/>
                <c:pt idx="0">
                  <c:v>0 - 10</c:v>
                </c:pt>
                <c:pt idx="1">
                  <c:v>11 - 20</c:v>
                </c:pt>
                <c:pt idx="2">
                  <c:v>21 - 30</c:v>
                </c:pt>
                <c:pt idx="3">
                  <c:v>31 - 40</c:v>
                </c:pt>
                <c:pt idx="4">
                  <c:v>41 - 50</c:v>
                </c:pt>
                <c:pt idx="5">
                  <c:v>51 - 60</c:v>
                </c:pt>
                <c:pt idx="6">
                  <c:v>61 - 70</c:v>
                </c:pt>
                <c:pt idx="7">
                  <c:v>71 - 80</c:v>
                </c:pt>
                <c:pt idx="8">
                  <c:v>81 y más</c:v>
                </c:pt>
              </c:strCache>
            </c:strRef>
          </c:cat>
          <c:val>
            <c:numRef>
              <c:f>'[Informe de Telefonicas 2019.xlsx]Edades Victima'!$C$5:$C$13</c:f>
              <c:numCache>
                <c:formatCode>###0</c:formatCode>
                <c:ptCount val="9"/>
                <c:pt idx="0">
                  <c:v>40</c:v>
                </c:pt>
                <c:pt idx="1">
                  <c:v>110</c:v>
                </c:pt>
                <c:pt idx="2">
                  <c:v>132</c:v>
                </c:pt>
                <c:pt idx="3">
                  <c:v>92</c:v>
                </c:pt>
                <c:pt idx="4">
                  <c:v>35</c:v>
                </c:pt>
                <c:pt idx="5">
                  <c:v>25</c:v>
                </c:pt>
                <c:pt idx="6">
                  <c:v>17</c:v>
                </c:pt>
                <c:pt idx="7">
                  <c:v>12</c:v>
                </c:pt>
                <c:pt idx="8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1A-4B6B-9F93-43623DF82FDE}"/>
            </c:ext>
          </c:extLst>
        </c:ser>
        <c:ser>
          <c:idx val="2"/>
          <c:order val="2"/>
          <c:tx>
            <c:strRef>
              <c:f>'[Informe de Telefonicas 2019.xlsx]Edades Victima'!$D$3</c:f>
              <c:strCache>
                <c:ptCount val="1"/>
                <c:pt idx="0">
                  <c:v>Masculino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'[Informe de Telefonicas 2019.xlsx]Edades Victima'!$A$5:$A$13</c:f>
              <c:strCache>
                <c:ptCount val="9"/>
                <c:pt idx="0">
                  <c:v>0 - 10</c:v>
                </c:pt>
                <c:pt idx="1">
                  <c:v>11 - 20</c:v>
                </c:pt>
                <c:pt idx="2">
                  <c:v>21 - 30</c:v>
                </c:pt>
                <c:pt idx="3">
                  <c:v>31 - 40</c:v>
                </c:pt>
                <c:pt idx="4">
                  <c:v>41 - 50</c:v>
                </c:pt>
                <c:pt idx="5">
                  <c:v>51 - 60</c:v>
                </c:pt>
                <c:pt idx="6">
                  <c:v>61 - 70</c:v>
                </c:pt>
                <c:pt idx="7">
                  <c:v>71 - 80</c:v>
                </c:pt>
                <c:pt idx="8">
                  <c:v>81 y más</c:v>
                </c:pt>
              </c:strCache>
            </c:strRef>
          </c:cat>
          <c:val>
            <c:numRef>
              <c:f>'[Informe de Telefonicas 2019.xlsx]Edades Victima'!$D$5:$D$13</c:f>
              <c:numCache>
                <c:formatCode>###0</c:formatCode>
                <c:ptCount val="9"/>
                <c:pt idx="0">
                  <c:v>28</c:v>
                </c:pt>
                <c:pt idx="1">
                  <c:v>8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2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91A-4B6B-9F93-43623DF82FDE}"/>
            </c:ext>
          </c:extLst>
        </c:ser>
        <c:ser>
          <c:idx val="3"/>
          <c:order val="3"/>
          <c:tx>
            <c:strRef>
              <c:f>'[Informe de Telefonicas 2019.xlsx]Edades Victima'!$E$3</c:f>
              <c:strCache>
                <c:ptCount val="1"/>
                <c:pt idx="0">
                  <c:v>Transgénero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'[Informe de Telefonicas 2019.xlsx]Edades Victima'!$A$5:$A$13</c:f>
              <c:strCache>
                <c:ptCount val="9"/>
                <c:pt idx="0">
                  <c:v>0 - 10</c:v>
                </c:pt>
                <c:pt idx="1">
                  <c:v>11 - 20</c:v>
                </c:pt>
                <c:pt idx="2">
                  <c:v>21 - 30</c:v>
                </c:pt>
                <c:pt idx="3">
                  <c:v>31 - 40</c:v>
                </c:pt>
                <c:pt idx="4">
                  <c:v>41 - 50</c:v>
                </c:pt>
                <c:pt idx="5">
                  <c:v>51 - 60</c:v>
                </c:pt>
                <c:pt idx="6">
                  <c:v>61 - 70</c:v>
                </c:pt>
                <c:pt idx="7">
                  <c:v>71 - 80</c:v>
                </c:pt>
                <c:pt idx="8">
                  <c:v>81 y más</c:v>
                </c:pt>
              </c:strCache>
            </c:strRef>
          </c:cat>
          <c:val>
            <c:numRef>
              <c:f>'[Informe de Telefonicas 2019.xlsx]Edades Victima'!$E$5:$E$13</c:f>
              <c:numCache>
                <c:formatCode>###0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91A-4B6B-9F93-43623DF82F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867904"/>
        <c:axId val="39869824"/>
      </c:barChart>
      <c:lineChart>
        <c:grouping val="standard"/>
        <c:varyColors val="0"/>
        <c:ser>
          <c:idx val="0"/>
          <c:order val="0"/>
          <c:tx>
            <c:strRef>
              <c:f>'[Informe de Telefonicas 2019.xlsx]Edades Victima'!$B$3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1749571183533448E-2"/>
                  <c:y val="-5.28052805280528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91A-4B6B-9F93-43623DF82FDE}"/>
                </c:ext>
              </c:extLst>
            </c:dLbl>
            <c:dLbl>
              <c:idx val="1"/>
              <c:layout>
                <c:manualLayout>
                  <c:x val="-4.8027444253859346E-2"/>
                  <c:y val="-3.9603960396039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91A-4B6B-9F93-43623DF82FDE}"/>
                </c:ext>
              </c:extLst>
            </c:dLbl>
            <c:dLbl>
              <c:idx val="2"/>
              <c:layout>
                <c:manualLayout>
                  <c:x val="-3.4305317324185292E-2"/>
                  <c:y val="-4.4004400440044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91A-4B6B-9F93-43623DF82FDE}"/>
                </c:ext>
              </c:extLst>
            </c:dLbl>
            <c:dLbl>
              <c:idx val="3"/>
              <c:layout>
                <c:manualLayout>
                  <c:x val="-2.0583190394511151E-2"/>
                  <c:y val="-4.8404840484048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591A-4B6B-9F93-43623DF82FDE}"/>
                </c:ext>
              </c:extLst>
            </c:dLbl>
            <c:dLbl>
              <c:idx val="4"/>
              <c:layout>
                <c:manualLayout>
                  <c:x val="-2.5157232704402517E-2"/>
                  <c:y val="-6.1606160616061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91A-4B6B-9F93-43623DF82FDE}"/>
                </c:ext>
              </c:extLst>
            </c:dLbl>
            <c:dLbl>
              <c:idx val="5"/>
              <c:layout>
                <c:manualLayout>
                  <c:x val="-3.8879359634076696E-2"/>
                  <c:y val="-3.9603960396039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591A-4B6B-9F93-43623DF82FDE}"/>
                </c:ext>
              </c:extLst>
            </c:dLbl>
            <c:dLbl>
              <c:idx val="6"/>
              <c:layout>
                <c:manualLayout>
                  <c:x val="-4.8027444253859346E-2"/>
                  <c:y val="-4.84048404840484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591A-4B6B-9F93-43623DF82FDE}"/>
                </c:ext>
              </c:extLst>
            </c:dLbl>
            <c:dLbl>
              <c:idx val="7"/>
              <c:layout>
                <c:manualLayout>
                  <c:x val="-3.6592338479130931E-2"/>
                  <c:y val="-4.8404840484048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591A-4B6B-9F93-43623DF82FDE}"/>
                </c:ext>
              </c:extLst>
            </c:dLbl>
            <c:dLbl>
              <c:idx val="8"/>
              <c:layout>
                <c:manualLayout>
                  <c:x val="-3.4305317324185416E-2"/>
                  <c:y val="-4.4004400440044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591A-4B6B-9F93-43623DF82F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'[Informe de Telefonicas 2019.xlsx]Edades Victima'!$A$5:$A$13</c:f>
              <c:strCache>
                <c:ptCount val="9"/>
                <c:pt idx="0">
                  <c:v>0 - 10</c:v>
                </c:pt>
                <c:pt idx="1">
                  <c:v>11 - 20</c:v>
                </c:pt>
                <c:pt idx="2">
                  <c:v>21 - 30</c:v>
                </c:pt>
                <c:pt idx="3">
                  <c:v>31 - 40</c:v>
                </c:pt>
                <c:pt idx="4">
                  <c:v>41 - 50</c:v>
                </c:pt>
                <c:pt idx="5">
                  <c:v>51 - 60</c:v>
                </c:pt>
                <c:pt idx="6">
                  <c:v>61 - 70</c:v>
                </c:pt>
                <c:pt idx="7">
                  <c:v>71 - 80</c:v>
                </c:pt>
                <c:pt idx="8">
                  <c:v>81 y más</c:v>
                </c:pt>
              </c:strCache>
            </c:strRef>
          </c:cat>
          <c:val>
            <c:numRef>
              <c:f>'[Informe de Telefonicas 2019.xlsx]Edades Victima'!$F$5:$F$13</c:f>
              <c:numCache>
                <c:formatCode>0.0%</c:formatCode>
                <c:ptCount val="9"/>
                <c:pt idx="0">
                  <c:v>0.12927756653992395</c:v>
                </c:pt>
                <c:pt idx="1">
                  <c:v>0.22433460076045628</c:v>
                </c:pt>
                <c:pt idx="2">
                  <c:v>0.2585551330798479</c:v>
                </c:pt>
                <c:pt idx="3">
                  <c:v>0.18250950570342206</c:v>
                </c:pt>
                <c:pt idx="4">
                  <c:v>7.4144486692015205E-2</c:v>
                </c:pt>
                <c:pt idx="5">
                  <c:v>5.1330798479087454E-2</c:v>
                </c:pt>
                <c:pt idx="6">
                  <c:v>3.8022813688212927E-2</c:v>
                </c:pt>
                <c:pt idx="7">
                  <c:v>2.6615969581749048E-2</c:v>
                </c:pt>
                <c:pt idx="8">
                  <c:v>1.5209125475285171E-2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591A-4B6B-9F93-43623DF82F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885824"/>
        <c:axId val="39884288"/>
      </c:lineChart>
      <c:catAx>
        <c:axId val="398679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Edad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39869824"/>
        <c:crosses val="autoZero"/>
        <c:auto val="1"/>
        <c:lblAlgn val="ctr"/>
        <c:lblOffset val="100"/>
        <c:noMultiLvlLbl val="0"/>
      </c:catAx>
      <c:valAx>
        <c:axId val="39869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Intervenciones</a:t>
                </a:r>
              </a:p>
            </c:rich>
          </c:tx>
          <c:layout>
            <c:manualLayout>
              <c:xMode val="edge"/>
              <c:yMode val="edge"/>
              <c:x val="0"/>
              <c:y val="0.2832942142588726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39867904"/>
        <c:crosses val="autoZero"/>
        <c:crossBetween val="between"/>
      </c:valAx>
      <c:valAx>
        <c:axId val="39884288"/>
        <c:scaling>
          <c:orientation val="minMax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39885824"/>
        <c:crosses val="max"/>
        <c:crossBetween val="between"/>
      </c:valAx>
      <c:catAx>
        <c:axId val="398858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9884288"/>
        <c:crosses val="autoZero"/>
        <c:auto val="1"/>
        <c:lblAlgn val="ctr"/>
        <c:lblOffset val="100"/>
        <c:noMultiLvlLbl val="0"/>
      </c:catAx>
      <c:spPr>
        <a:solidFill>
          <a:srgbClr val="F6F2F8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306677354148834"/>
          <c:y val="0.93374563391213994"/>
          <c:w val="0.57126140316177576"/>
          <c:h val="5.92718122294846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s-A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'Edades Victima'!$M$224</c:f>
              <c:strCache>
                <c:ptCount val="1"/>
                <c:pt idx="0">
                  <c:v>Femenino</c:v>
                </c:pt>
              </c:strCache>
            </c:strRef>
          </c:tx>
          <c:spPr>
            <a:solidFill>
              <a:srgbClr val="A47FB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rgbClr val="F6F2F8"/>
                    </a:solidFill>
                    <a:latin typeface="Helvetica LT Std" panose="020B0504020202020204" pitchFamily="34" charset="0"/>
                    <a:ea typeface="+mn-ea"/>
                    <a:cs typeface="+mn-cs"/>
                  </a:defRPr>
                </a:pPr>
                <a:endParaRPr lang="es-A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'Edades Victima'!$I$238:$I$248</c:f>
              <c:strCach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strCache>
            </c:strRef>
          </c:cat>
          <c:val>
            <c:numRef>
              <c:f>'Edades Victima'!$M$238:$M$248</c:f>
              <c:numCache>
                <c:formatCode>0.0%</c:formatCode>
                <c:ptCount val="11"/>
                <c:pt idx="0">
                  <c:v>1</c:v>
                </c:pt>
                <c:pt idx="1">
                  <c:v>0.66666666666666663</c:v>
                </c:pt>
                <c:pt idx="2">
                  <c:v>0.5</c:v>
                </c:pt>
                <c:pt idx="3">
                  <c:v>0.75</c:v>
                </c:pt>
                <c:pt idx="4">
                  <c:v>0.6</c:v>
                </c:pt>
                <c:pt idx="5">
                  <c:v>0.5</c:v>
                </c:pt>
                <c:pt idx="6">
                  <c:v>0.5</c:v>
                </c:pt>
                <c:pt idx="7">
                  <c:v>0.33333333333333331</c:v>
                </c:pt>
                <c:pt idx="8">
                  <c:v>0.42857142857142855</c:v>
                </c:pt>
                <c:pt idx="9">
                  <c:v>0.2857142857142857</c:v>
                </c:pt>
                <c:pt idx="1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763-431B-A1D1-AFAE04931719}"/>
            </c:ext>
          </c:extLst>
        </c:ser>
        <c:ser>
          <c:idx val="1"/>
          <c:order val="1"/>
          <c:tx>
            <c:strRef>
              <c:f>'Edades Victima'!$N$224</c:f>
              <c:strCache>
                <c:ptCount val="1"/>
                <c:pt idx="0">
                  <c:v>Masculino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763-431B-A1D1-AFAE04931719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763-431B-A1D1-AFAE0493171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Helvetica LT Std" panose="020B0504020202020204" pitchFamily="34" charset="0"/>
                    <a:ea typeface="+mn-ea"/>
                    <a:cs typeface="+mn-cs"/>
                  </a:defRPr>
                </a:pPr>
                <a:endParaRPr lang="es-A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'Edades Victima'!$I$238:$I$248</c:f>
              <c:strCach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strCache>
            </c:strRef>
          </c:cat>
          <c:val>
            <c:numRef>
              <c:f>'Edades Victima'!$N$238:$N$248</c:f>
              <c:numCache>
                <c:formatCode>0.0%</c:formatCode>
                <c:ptCount val="11"/>
                <c:pt idx="0">
                  <c:v>0</c:v>
                </c:pt>
                <c:pt idx="1">
                  <c:v>0.33333333333333331</c:v>
                </c:pt>
                <c:pt idx="2">
                  <c:v>0.5</c:v>
                </c:pt>
                <c:pt idx="3">
                  <c:v>0.25</c:v>
                </c:pt>
                <c:pt idx="4">
                  <c:v>0.4</c:v>
                </c:pt>
                <c:pt idx="5">
                  <c:v>0.5</c:v>
                </c:pt>
                <c:pt idx="6">
                  <c:v>0.5</c:v>
                </c:pt>
                <c:pt idx="7">
                  <c:v>0.66666666666666663</c:v>
                </c:pt>
                <c:pt idx="8">
                  <c:v>0.5714285714285714</c:v>
                </c:pt>
                <c:pt idx="9">
                  <c:v>0.7142857142857143</c:v>
                </c:pt>
                <c:pt idx="1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763-431B-A1D1-AFAE0493171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39084416"/>
        <c:axId val="39086336"/>
      </c:barChart>
      <c:catAx>
        <c:axId val="390844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Helvetica LT Std" panose="020B0504020202020204" pitchFamily="34" charset="0"/>
                    <a:ea typeface="+mn-ea"/>
                    <a:cs typeface="+mn-cs"/>
                  </a:defRPr>
                </a:pPr>
                <a:r>
                  <a:rPr lang="en-US" sz="1000"/>
                  <a:t>Edad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Helvetica LT Std" panose="020B0504020202020204" pitchFamily="34" charset="0"/>
                <a:ea typeface="+mn-ea"/>
                <a:cs typeface="+mn-cs"/>
              </a:defRPr>
            </a:pPr>
            <a:endParaRPr lang="es-AR"/>
          </a:p>
        </c:txPr>
        <c:crossAx val="39086336"/>
        <c:crosses val="autoZero"/>
        <c:auto val="1"/>
        <c:lblAlgn val="ctr"/>
        <c:lblOffset val="100"/>
        <c:noMultiLvlLbl val="0"/>
      </c:catAx>
      <c:valAx>
        <c:axId val="39086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Helvetica LT Std" panose="020B0504020202020204" pitchFamily="34" charset="0"/>
                <a:ea typeface="+mn-ea"/>
                <a:cs typeface="+mn-cs"/>
              </a:defRPr>
            </a:pPr>
            <a:endParaRPr lang="es-AR"/>
          </a:p>
        </c:txPr>
        <c:crossAx val="39084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Helvetica LT Std" panose="020B0504020202020204" pitchFamily="34" charset="0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solidFill>
      <a:srgbClr val="F6F2F8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>
          <a:solidFill>
            <a:schemeClr val="tx1"/>
          </a:solidFill>
          <a:latin typeface="Helvetica LT Std" panose="020B0504020202020204" pitchFamily="34" charset="0"/>
        </a:defRPr>
      </a:pPr>
      <a:endParaRPr lang="es-A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'[Informe de Telefonicas 2019.xlsx]Agresor'!$C$39</c:f>
              <c:strCache>
                <c:ptCount val="1"/>
                <c:pt idx="0">
                  <c:v>Femenino</c:v>
                </c:pt>
              </c:strCache>
            </c:strRef>
          </c:tx>
          <c:spPr>
            <a:solidFill>
              <a:srgbClr val="A47FB6"/>
            </a:solidFill>
            <a:ln>
              <a:noFill/>
            </a:ln>
            <a:effectLst/>
          </c:spPr>
          <c:invertIfNegative val="0"/>
          <c:cat>
            <c:strRef>
              <c:f>'[Informe de Telefonicas 2019.xlsx]Agresor'!$A$41:$A$49</c:f>
              <c:strCache>
                <c:ptCount val="9"/>
                <c:pt idx="0">
                  <c:v>Cónyuge/Pareja actual</c:v>
                </c:pt>
                <c:pt idx="1">
                  <c:v>Ex cónyuge - Ex pareja</c:v>
                </c:pt>
                <c:pt idx="2">
                  <c:v>Padres</c:v>
                </c:pt>
                <c:pt idx="3">
                  <c:v>Otros convivientes</c:v>
                </c:pt>
                <c:pt idx="4">
                  <c:v>Hijos</c:v>
                </c:pt>
                <c:pt idx="5">
                  <c:v>Otros no convivientes</c:v>
                </c:pt>
                <c:pt idx="6">
                  <c:v>Pareja de uno de los padres</c:v>
                </c:pt>
                <c:pt idx="7">
                  <c:v>Hermanos</c:v>
                </c:pt>
                <c:pt idx="8">
                  <c:v>Abuelo </c:v>
                </c:pt>
              </c:strCache>
            </c:strRef>
          </c:cat>
          <c:val>
            <c:numRef>
              <c:f>'[Informe de Telefonicas 2019.xlsx]Agresor'!$C$41:$C$49</c:f>
              <c:numCache>
                <c:formatCode>###0</c:formatCode>
                <c:ptCount val="9"/>
                <c:pt idx="0">
                  <c:v>11</c:v>
                </c:pt>
                <c:pt idx="1">
                  <c:v>10</c:v>
                </c:pt>
                <c:pt idx="2" formatCode="General">
                  <c:v>75</c:v>
                </c:pt>
                <c:pt idx="3">
                  <c:v>10</c:v>
                </c:pt>
                <c:pt idx="4">
                  <c:v>15</c:v>
                </c:pt>
                <c:pt idx="5">
                  <c:v>1</c:v>
                </c:pt>
                <c:pt idx="6">
                  <c:v>0</c:v>
                </c:pt>
                <c:pt idx="7">
                  <c:v>6</c:v>
                </c:pt>
                <c:pt idx="8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BAD-43E1-938B-FD65BEFC4F89}"/>
            </c:ext>
          </c:extLst>
        </c:ser>
        <c:ser>
          <c:idx val="1"/>
          <c:order val="1"/>
          <c:tx>
            <c:strRef>
              <c:f>'[Informe de Telefonicas 2019.xlsx]Agresor'!$D$39</c:f>
              <c:strCache>
                <c:ptCount val="1"/>
                <c:pt idx="0">
                  <c:v>Masculino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'[Informe de Telefonicas 2019.xlsx]Agresor'!$A$41:$A$49</c:f>
              <c:strCache>
                <c:ptCount val="9"/>
                <c:pt idx="0">
                  <c:v>Cónyuge/Pareja actual</c:v>
                </c:pt>
                <c:pt idx="1">
                  <c:v>Ex cónyuge - Ex pareja</c:v>
                </c:pt>
                <c:pt idx="2">
                  <c:v>Padres</c:v>
                </c:pt>
                <c:pt idx="3">
                  <c:v>Otros convivientes</c:v>
                </c:pt>
                <c:pt idx="4">
                  <c:v>Hijos</c:v>
                </c:pt>
                <c:pt idx="5">
                  <c:v>Otros no convivientes</c:v>
                </c:pt>
                <c:pt idx="6">
                  <c:v>Pareja de uno de los padres</c:v>
                </c:pt>
                <c:pt idx="7">
                  <c:v>Hermanos</c:v>
                </c:pt>
                <c:pt idx="8">
                  <c:v>Abuelo </c:v>
                </c:pt>
              </c:strCache>
            </c:strRef>
          </c:cat>
          <c:val>
            <c:numRef>
              <c:f>'[Informe de Telefonicas 2019.xlsx]Agresor'!$D$41:$D$49</c:f>
              <c:numCache>
                <c:formatCode>###0</c:formatCode>
                <c:ptCount val="9"/>
                <c:pt idx="0">
                  <c:v>241</c:v>
                </c:pt>
                <c:pt idx="1">
                  <c:v>172</c:v>
                </c:pt>
                <c:pt idx="2" formatCode="General">
                  <c:v>51</c:v>
                </c:pt>
                <c:pt idx="3">
                  <c:v>48</c:v>
                </c:pt>
                <c:pt idx="4">
                  <c:v>32</c:v>
                </c:pt>
                <c:pt idx="5">
                  <c:v>24</c:v>
                </c:pt>
                <c:pt idx="6">
                  <c:v>21</c:v>
                </c:pt>
                <c:pt idx="7">
                  <c:v>14</c:v>
                </c:pt>
                <c:pt idx="8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BAD-43E1-938B-FD65BEFC4F89}"/>
            </c:ext>
          </c:extLst>
        </c:ser>
        <c:ser>
          <c:idx val="2"/>
          <c:order val="2"/>
          <c:tx>
            <c:strRef>
              <c:f>'[Informe de Telefonicas 2019.xlsx]Agresor'!$E$39</c:f>
              <c:strCache>
                <c:ptCount val="1"/>
                <c:pt idx="0">
                  <c:v>Transgénero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'[Informe de Telefonicas 2019.xlsx]Agresor'!$A$41:$A$49</c:f>
              <c:strCache>
                <c:ptCount val="9"/>
                <c:pt idx="0">
                  <c:v>Cónyuge/Pareja actual</c:v>
                </c:pt>
                <c:pt idx="1">
                  <c:v>Ex cónyuge - Ex pareja</c:v>
                </c:pt>
                <c:pt idx="2">
                  <c:v>Padres</c:v>
                </c:pt>
                <c:pt idx="3">
                  <c:v>Otros convivientes</c:v>
                </c:pt>
                <c:pt idx="4">
                  <c:v>Hijos</c:v>
                </c:pt>
                <c:pt idx="5">
                  <c:v>Otros no convivientes</c:v>
                </c:pt>
                <c:pt idx="6">
                  <c:v>Pareja de uno de los padres</c:v>
                </c:pt>
                <c:pt idx="7">
                  <c:v>Hermanos</c:v>
                </c:pt>
                <c:pt idx="8">
                  <c:v>Abuelo </c:v>
                </c:pt>
              </c:strCache>
            </c:strRef>
          </c:cat>
          <c:val>
            <c:numRef>
              <c:f>'[Informe de Telefonicas 2019.xlsx]Agresor'!$E$41:$E$49</c:f>
              <c:numCache>
                <c:formatCode>###0</c:formatCode>
                <c:ptCount val="9"/>
                <c:pt idx="0">
                  <c:v>1</c:v>
                </c:pt>
                <c:pt idx="1">
                  <c:v>0</c:v>
                </c:pt>
                <c:pt idx="2" formatCode="General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BAD-43E1-938B-FD65BEFC4F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252928"/>
        <c:axId val="40254848"/>
      </c:barChart>
      <c:lineChart>
        <c:grouping val="standard"/>
        <c:varyColors val="0"/>
        <c:ser>
          <c:idx val="3"/>
          <c:order val="3"/>
          <c:tx>
            <c:strRef>
              <c:f>'[Informe de Telefonicas 2019.xlsx]Agresor'!$B$39</c:f>
              <c:strCache>
                <c:ptCount val="1"/>
                <c:pt idx="0">
                  <c:v>Total</c:v>
                </c:pt>
              </c:strCache>
            </c:strRef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2.5921415758332803E-2"/>
                  <c:y val="-2.4793383051694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BAD-43E1-938B-FD65BEFC4F89}"/>
                </c:ext>
              </c:extLst>
            </c:dLbl>
            <c:dLbl>
              <c:idx val="1"/>
              <c:layout>
                <c:manualLayout>
                  <c:x val="-9.7205309093748304E-3"/>
                  <c:y val="-2.20385627126174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BAD-43E1-938B-FD65BEFC4F89}"/>
                </c:ext>
              </c:extLst>
            </c:dLbl>
            <c:dLbl>
              <c:idx val="2"/>
              <c:layout>
                <c:manualLayout>
                  <c:x val="-9.720530909374801E-3"/>
                  <c:y val="-3.0303023729848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BAD-43E1-938B-FD65BEFC4F89}"/>
                </c:ext>
              </c:extLst>
            </c:dLbl>
            <c:dLbl>
              <c:idx val="3"/>
              <c:layout>
                <c:manualLayout>
                  <c:x val="-9.720530909374801E-3"/>
                  <c:y val="-3.0303023729848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BAD-43E1-938B-FD65BEFC4F89}"/>
                </c:ext>
              </c:extLst>
            </c:dLbl>
            <c:dLbl>
              <c:idx val="4"/>
              <c:layout>
                <c:manualLayout>
                  <c:x val="-1.9441061818749602E-2"/>
                  <c:y val="-1.6528922034463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BAD-43E1-938B-FD65BEFC4F89}"/>
                </c:ext>
              </c:extLst>
            </c:dLbl>
            <c:dLbl>
              <c:idx val="5"/>
              <c:layout>
                <c:manualLayout>
                  <c:x val="-2.1061150303645405E-2"/>
                  <c:y val="-2.479338305169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8BAD-43E1-938B-FD65BEFC4F89}"/>
                </c:ext>
              </c:extLst>
            </c:dLbl>
            <c:dLbl>
              <c:idx val="6"/>
              <c:layout>
                <c:manualLayout>
                  <c:x val="-2.9161592728124523E-2"/>
                  <c:y val="-2.479338305169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BAD-43E1-938B-FD65BEFC4F89}"/>
                </c:ext>
              </c:extLst>
            </c:dLbl>
            <c:dLbl>
              <c:idx val="7"/>
              <c:layout>
                <c:manualLayout>
                  <c:x val="-2.7541504243228605E-2"/>
                  <c:y val="-2.479338305169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8BAD-43E1-938B-FD65BEFC4F89}"/>
                </c:ext>
              </c:extLst>
            </c:dLbl>
            <c:dLbl>
              <c:idx val="8"/>
              <c:layout>
                <c:manualLayout>
                  <c:x val="-2.4301327273437003E-2"/>
                  <c:y val="-3.0303023729848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8BAD-43E1-938B-FD65BEFC4F8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Helvetica LT Std" panose="020B0504020202020204" pitchFamily="34" charset="0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'[Informe de Telefonicas 2019.xlsx]Agresor'!$A$41:$A$49</c:f>
              <c:strCache>
                <c:ptCount val="9"/>
                <c:pt idx="0">
                  <c:v>Cónyuge/Pareja actual</c:v>
                </c:pt>
                <c:pt idx="1">
                  <c:v>Ex cónyuge - Ex pareja</c:v>
                </c:pt>
                <c:pt idx="2">
                  <c:v>Padres</c:v>
                </c:pt>
                <c:pt idx="3">
                  <c:v>Otros convivientes</c:v>
                </c:pt>
                <c:pt idx="4">
                  <c:v>Hijos</c:v>
                </c:pt>
                <c:pt idx="5">
                  <c:v>Otros no convivientes</c:v>
                </c:pt>
                <c:pt idx="6">
                  <c:v>Pareja de uno de los padres</c:v>
                </c:pt>
                <c:pt idx="7">
                  <c:v>Hermanos</c:v>
                </c:pt>
                <c:pt idx="8">
                  <c:v>Abuelo </c:v>
                </c:pt>
              </c:strCache>
            </c:strRef>
          </c:cat>
          <c:val>
            <c:numRef>
              <c:f>'[Informe de Telefonicas 2019.xlsx]Agresor'!$F$41:$F$49</c:f>
              <c:numCache>
                <c:formatCode>0.0%</c:formatCode>
                <c:ptCount val="9"/>
                <c:pt idx="0">
                  <c:v>0.34328358208955223</c:v>
                </c:pt>
                <c:pt idx="1">
                  <c:v>0.24694708276797828</c:v>
                </c:pt>
                <c:pt idx="2">
                  <c:v>0.17232021709633649</c:v>
                </c:pt>
                <c:pt idx="3">
                  <c:v>7.8697421981004073E-2</c:v>
                </c:pt>
                <c:pt idx="4">
                  <c:v>6.3772048846675713E-2</c:v>
                </c:pt>
                <c:pt idx="5">
                  <c:v>3.3921302578018994E-2</c:v>
                </c:pt>
                <c:pt idx="6">
                  <c:v>2.8493894165535955E-2</c:v>
                </c:pt>
                <c:pt idx="7">
                  <c:v>2.7137042062415198E-2</c:v>
                </c:pt>
                <c:pt idx="8">
                  <c:v>5.4274084124830389E-3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8BAD-43E1-938B-FD65BEFC4F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274944"/>
        <c:axId val="40273408"/>
      </c:lineChart>
      <c:catAx>
        <c:axId val="402529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Helvetica LT Std" panose="020B0504020202020204" pitchFamily="34" charset="0"/>
                    <a:ea typeface="+mn-ea"/>
                    <a:cs typeface="+mn-cs"/>
                  </a:defRPr>
                </a:pPr>
                <a:r>
                  <a:rPr lang="en-US" sz="1000"/>
                  <a:t>Vínculo con la víctima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Helvetica LT Std" panose="020B0504020202020204" pitchFamily="34" charset="0"/>
                <a:ea typeface="+mn-ea"/>
                <a:cs typeface="+mn-cs"/>
              </a:defRPr>
            </a:pPr>
            <a:endParaRPr lang="es-AR"/>
          </a:p>
        </c:txPr>
        <c:crossAx val="40254848"/>
        <c:crosses val="autoZero"/>
        <c:auto val="1"/>
        <c:lblAlgn val="ctr"/>
        <c:lblOffset val="100"/>
        <c:noMultiLvlLbl val="0"/>
      </c:catAx>
      <c:valAx>
        <c:axId val="40254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Helvetica LT Std" panose="020B0504020202020204" pitchFamily="34" charset="0"/>
                    <a:ea typeface="+mn-ea"/>
                    <a:cs typeface="+mn-cs"/>
                  </a:defRPr>
                </a:pPr>
                <a:r>
                  <a:rPr lang="en-US"/>
                  <a:t>Intervenciones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Helvetica LT Std" panose="020B0504020202020204" pitchFamily="34" charset="0"/>
                <a:ea typeface="+mn-ea"/>
                <a:cs typeface="+mn-cs"/>
              </a:defRPr>
            </a:pPr>
            <a:endParaRPr lang="es-AR"/>
          </a:p>
        </c:txPr>
        <c:crossAx val="40252928"/>
        <c:crosses val="autoZero"/>
        <c:crossBetween val="between"/>
      </c:valAx>
      <c:valAx>
        <c:axId val="40273408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Helvetica LT Std" panose="020B0504020202020204" pitchFamily="34" charset="0"/>
                <a:ea typeface="+mn-ea"/>
                <a:cs typeface="+mn-cs"/>
              </a:defRPr>
            </a:pPr>
            <a:endParaRPr lang="es-AR"/>
          </a:p>
        </c:txPr>
        <c:crossAx val="40274944"/>
        <c:crosses val="max"/>
        <c:crossBetween val="between"/>
      </c:valAx>
      <c:catAx>
        <c:axId val="402749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0273408"/>
        <c:crosses val="autoZero"/>
        <c:auto val="1"/>
        <c:lblAlgn val="ctr"/>
        <c:lblOffset val="100"/>
        <c:noMultiLvlLbl val="0"/>
      </c:catAx>
      <c:spPr>
        <a:solidFill>
          <a:srgbClr val="F6F2F8"/>
        </a:soli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Helvetica LT Std" panose="020B0504020202020204" pitchFamily="34" charset="0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>
          <a:solidFill>
            <a:schemeClr val="tx1"/>
          </a:solidFill>
          <a:latin typeface="Helvetica LT Std" panose="020B0504020202020204" pitchFamily="34" charset="0"/>
        </a:defRPr>
      </a:pPr>
      <a:endParaRPr lang="es-A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A47FB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Helvetica LT Std" panose="020B0504020202020204" pitchFamily="34" charset="0"/>
                    <a:ea typeface="+mn-ea"/>
                    <a:cs typeface="+mn-cs"/>
                  </a:defRPr>
                </a:pPr>
                <a:endParaRPr lang="es-A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'[Informe de domiciliarias 2019.xlsx]Tipo de violencia'!$A$5:$A$10</c:f>
              <c:strCache>
                <c:ptCount val="6"/>
                <c:pt idx="0">
                  <c:v>Violencia psicológica</c:v>
                </c:pt>
                <c:pt idx="1">
                  <c:v>Violencia física</c:v>
                </c:pt>
                <c:pt idx="2">
                  <c:v>Violencia económica</c:v>
                </c:pt>
                <c:pt idx="3">
                  <c:v>Amenaza de muerte</c:v>
                </c:pt>
                <c:pt idx="4">
                  <c:v>Violencia sexual</c:v>
                </c:pt>
                <c:pt idx="5">
                  <c:v>Otro tipo de violencia</c:v>
                </c:pt>
              </c:strCache>
            </c:strRef>
          </c:cat>
          <c:val>
            <c:numRef>
              <c:f>'[Informe de domiciliarias 2019.xlsx]Tipo de violencia'!$C$5:$C$10</c:f>
              <c:numCache>
                <c:formatCode>0.0%</c:formatCode>
                <c:ptCount val="6"/>
                <c:pt idx="0">
                  <c:v>0.3843813387423935</c:v>
                </c:pt>
                <c:pt idx="1">
                  <c:v>0.28498985801217036</c:v>
                </c:pt>
                <c:pt idx="2">
                  <c:v>0.11359026369168357</c:v>
                </c:pt>
                <c:pt idx="3">
                  <c:v>0.10547667342799188</c:v>
                </c:pt>
                <c:pt idx="4">
                  <c:v>9.0263691683569985E-2</c:v>
                </c:pt>
                <c:pt idx="5">
                  <c:v>2.1298174442190669E-2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AC8-4DC1-986E-68DCBDDA69A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0046976"/>
        <c:axId val="40048896"/>
      </c:barChart>
      <c:catAx>
        <c:axId val="400469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Helvetica LT Std" panose="020B0504020202020204" pitchFamily="34" charset="0"/>
                    <a:ea typeface="+mn-ea"/>
                    <a:cs typeface="+mn-cs"/>
                  </a:defRPr>
                </a:pPr>
                <a:r>
                  <a:rPr lang="en-US" sz="1000"/>
                  <a:t>Tipo de violencia</a:t>
                </a:r>
              </a:p>
            </c:rich>
          </c:tx>
          <c:layout>
            <c:manualLayout>
              <c:xMode val="edge"/>
              <c:yMode val="edge"/>
              <c:x val="0.45264370141479626"/>
              <c:y val="0.9417711289057935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Helvetica LT Std" panose="020B0504020202020204" pitchFamily="34" charset="0"/>
                <a:ea typeface="+mn-ea"/>
                <a:cs typeface="+mn-cs"/>
              </a:defRPr>
            </a:pPr>
            <a:endParaRPr lang="es-AR"/>
          </a:p>
        </c:txPr>
        <c:crossAx val="40048896"/>
        <c:crosses val="autoZero"/>
        <c:auto val="1"/>
        <c:lblAlgn val="ctr"/>
        <c:lblOffset val="100"/>
        <c:noMultiLvlLbl val="0"/>
      </c:catAx>
      <c:valAx>
        <c:axId val="40048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Helvetica LT Std" panose="020B0504020202020204" pitchFamily="34" charset="0"/>
                <a:ea typeface="+mn-ea"/>
                <a:cs typeface="+mn-cs"/>
              </a:defRPr>
            </a:pPr>
            <a:endParaRPr lang="es-AR"/>
          </a:p>
        </c:txPr>
        <c:crossAx val="40046976"/>
        <c:crosses val="autoZero"/>
        <c:crossBetween val="between"/>
      </c:valAx>
      <c:spPr>
        <a:solidFill>
          <a:srgbClr val="F6F2F8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>
          <a:solidFill>
            <a:schemeClr val="tx1"/>
          </a:solidFill>
          <a:latin typeface="Helvetica LT Std" panose="020B0504020202020204" pitchFamily="34" charset="0"/>
        </a:defRPr>
      </a:pPr>
      <a:endParaRPr lang="es-A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Violencia!$C$12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rgbClr val="A47FB6"/>
            </a:solidFill>
            <a:ln>
              <a:solidFill>
                <a:srgbClr val="7030A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Helvetica LT Std" panose="020B0504020202020204" pitchFamily="34" charset="0"/>
                    <a:ea typeface="+mn-ea"/>
                    <a:cs typeface="+mn-cs"/>
                  </a:defRPr>
                </a:pPr>
                <a:endParaRPr lang="es-A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Violencia!$A$13:$A$23</c:f>
              <c:strCache>
                <c:ptCount val="11"/>
                <c:pt idx="0">
                  <c:v>Amenazas</c:v>
                </c:pt>
                <c:pt idx="1">
                  <c:v>Chicos en la calle</c:v>
                </c:pt>
                <c:pt idx="2">
                  <c:v>Violencia laboral</c:v>
                </c:pt>
                <c:pt idx="3">
                  <c:v>Violencia obstétrica</c:v>
                </c:pt>
                <c:pt idx="4">
                  <c:v>Violencia Mediática</c:v>
                </c:pt>
                <c:pt idx="5">
                  <c:v>Vía Pública</c:v>
                </c:pt>
                <c:pt idx="6">
                  <c:v>Otra</c:v>
                </c:pt>
                <c:pt idx="7">
                  <c:v>Adicción</c:v>
                </c:pt>
                <c:pt idx="8">
                  <c:v>Abandono de personas</c:v>
                </c:pt>
                <c:pt idx="9">
                  <c:v>Violencia de Género</c:v>
                </c:pt>
                <c:pt idx="10">
                  <c:v>Violencia doméstica</c:v>
                </c:pt>
              </c:strCache>
            </c:strRef>
          </c:cat>
          <c:val>
            <c:numRef>
              <c:f>Violencia!$C$13:$C$23</c:f>
              <c:numCache>
                <c:formatCode>0.0%</c:formatCode>
                <c:ptCount val="11"/>
                <c:pt idx="0">
                  <c:v>7.9596710002653227E-4</c:v>
                </c:pt>
                <c:pt idx="1">
                  <c:v>7.9596710002653227E-4</c:v>
                </c:pt>
                <c:pt idx="2">
                  <c:v>1.0612894667020429E-3</c:v>
                </c:pt>
                <c:pt idx="3">
                  <c:v>1.0612894667020429E-3</c:v>
                </c:pt>
                <c:pt idx="4">
                  <c:v>9.2862828336428768E-3</c:v>
                </c:pt>
                <c:pt idx="5">
                  <c:v>2.2287078800742901E-2</c:v>
                </c:pt>
                <c:pt idx="6">
                  <c:v>4.4043512868134786E-2</c:v>
                </c:pt>
                <c:pt idx="7">
                  <c:v>5.2003183868400103E-2</c:v>
                </c:pt>
                <c:pt idx="8">
                  <c:v>5.2533828601751126E-2</c:v>
                </c:pt>
                <c:pt idx="9">
                  <c:v>0.25842398514194748</c:v>
                </c:pt>
                <c:pt idx="10">
                  <c:v>0.55770761475192354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FE0-4916-9B06-F4EE7C948AA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12233856"/>
        <c:axId val="112250240"/>
      </c:barChart>
      <c:catAx>
        <c:axId val="11223385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Helvetica LT Std" panose="020B0504020202020204" pitchFamily="34" charset="0"/>
                    <a:ea typeface="+mn-ea"/>
                    <a:cs typeface="+mn-cs"/>
                  </a:defRPr>
                </a:pPr>
                <a:r>
                  <a:rPr lang="en-US" sz="1200"/>
                  <a:t>Modalidad de violencia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Helvetica LT Std" panose="020B0504020202020204" pitchFamily="34" charset="0"/>
                <a:ea typeface="+mn-ea"/>
                <a:cs typeface="+mn-cs"/>
              </a:defRPr>
            </a:pPr>
            <a:endParaRPr lang="es-AR"/>
          </a:p>
        </c:txPr>
        <c:crossAx val="112250240"/>
        <c:crosses val="autoZero"/>
        <c:auto val="1"/>
        <c:lblAlgn val="ctr"/>
        <c:lblOffset val="100"/>
        <c:noMultiLvlLbl val="0"/>
      </c:catAx>
      <c:valAx>
        <c:axId val="112250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Helvetica LT Std" panose="020B0504020202020204" pitchFamily="34" charset="0"/>
                <a:ea typeface="+mn-ea"/>
                <a:cs typeface="+mn-cs"/>
              </a:defRPr>
            </a:pPr>
            <a:endParaRPr lang="es-AR"/>
          </a:p>
        </c:txPr>
        <c:crossAx val="112233856"/>
        <c:crosses val="autoZero"/>
        <c:crossBetween val="between"/>
      </c:valAx>
      <c:spPr>
        <a:solidFill>
          <a:srgbClr val="F6F2F8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>
          <a:solidFill>
            <a:sysClr val="windowText" lastClr="000000"/>
          </a:solidFill>
          <a:latin typeface="Helvetica LT Std" panose="020B0504020202020204" pitchFamily="34" charset="0"/>
        </a:defRPr>
      </a:pPr>
      <a:endParaRPr lang="es-A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453095643391873"/>
          <c:y val="6.691549036038609E-2"/>
          <c:w val="0.71913044698798656"/>
          <c:h val="0.7849076990376202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Violencia!$C$28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rgbClr val="A47FB6"/>
            </a:solidFill>
            <a:ln>
              <a:solidFill>
                <a:srgbClr val="00206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Helvetica LT Std" panose="020B0504020202020204" pitchFamily="34" charset="0"/>
                    <a:ea typeface="+mn-ea"/>
                    <a:cs typeface="+mn-cs"/>
                  </a:defRPr>
                </a:pPr>
                <a:endParaRPr lang="es-A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Violencia!$A$29:$A$33</c:f>
              <c:strCache>
                <c:ptCount val="5"/>
                <c:pt idx="0">
                  <c:v>Redes sociales</c:v>
                </c:pt>
                <c:pt idx="1">
                  <c:v>Telefónica</c:v>
                </c:pt>
                <c:pt idx="2">
                  <c:v>Lugar de Trabajo</c:v>
                </c:pt>
                <c:pt idx="3">
                  <c:v>Vía Pública</c:v>
                </c:pt>
                <c:pt idx="4">
                  <c:v>Domicilio</c:v>
                </c:pt>
              </c:strCache>
            </c:strRef>
          </c:cat>
          <c:val>
            <c:numRef>
              <c:f>Violencia!$C$29:$C$33</c:f>
              <c:numCache>
                <c:formatCode>0.0%</c:formatCode>
                <c:ptCount val="5"/>
                <c:pt idx="0">
                  <c:v>2.4284943335132216E-3</c:v>
                </c:pt>
                <c:pt idx="1">
                  <c:v>2.6983270372369131E-3</c:v>
                </c:pt>
                <c:pt idx="2">
                  <c:v>1.24123043712898E-2</c:v>
                </c:pt>
                <c:pt idx="3">
                  <c:v>7.8251484079870481E-2</c:v>
                </c:pt>
                <c:pt idx="4">
                  <c:v>0.90420939017808954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917-4A97-A36C-D8C8E7D5968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00846976"/>
        <c:axId val="100940416"/>
      </c:barChart>
      <c:catAx>
        <c:axId val="10084697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Helvetica LT Std" panose="020B0504020202020204" pitchFamily="34" charset="0"/>
                    <a:ea typeface="+mn-ea"/>
                    <a:cs typeface="+mn-cs"/>
                  </a:defRPr>
                </a:pPr>
                <a:r>
                  <a:rPr lang="en-US" sz="1000" dirty="0"/>
                  <a:t>Lugar</a:t>
                </a:r>
              </a:p>
            </c:rich>
          </c:tx>
          <c:layout>
            <c:manualLayout>
              <c:xMode val="edge"/>
              <c:yMode val="edge"/>
              <c:x val="2.0494378066545863E-2"/>
              <c:y val="0.413558827044528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Helvetica LT Std" panose="020B0504020202020204" pitchFamily="34" charset="0"/>
                <a:ea typeface="+mn-ea"/>
                <a:cs typeface="+mn-cs"/>
              </a:defRPr>
            </a:pPr>
            <a:endParaRPr lang="es-AR"/>
          </a:p>
        </c:txPr>
        <c:crossAx val="100940416"/>
        <c:crosses val="autoZero"/>
        <c:auto val="1"/>
        <c:lblAlgn val="ctr"/>
        <c:lblOffset val="100"/>
        <c:noMultiLvlLbl val="0"/>
      </c:catAx>
      <c:valAx>
        <c:axId val="1009404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Helvetica LT Std" panose="020B0504020202020204" pitchFamily="34" charset="0"/>
                <a:ea typeface="+mn-ea"/>
                <a:cs typeface="+mn-cs"/>
              </a:defRPr>
            </a:pPr>
            <a:endParaRPr lang="es-AR"/>
          </a:p>
        </c:txPr>
        <c:crossAx val="100846976"/>
        <c:crosses val="autoZero"/>
        <c:crossBetween val="between"/>
      </c:valAx>
      <c:spPr>
        <a:solidFill>
          <a:srgbClr val="F6F2F8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>
          <a:solidFill>
            <a:sysClr val="windowText" lastClr="000000"/>
          </a:solidFill>
          <a:latin typeface="Helvetica LT Std" panose="020B0504020202020204" pitchFamily="34" charset="0"/>
        </a:defRPr>
      </a:pPr>
      <a:endParaRPr lang="es-A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A47FB6"/>
            </a:solidFill>
            <a:ln>
              <a:solidFill>
                <a:srgbClr val="721B95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72AF-42FB-A004-0C64219B6194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72AF-42FB-A004-0C64219B6194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72AF-42FB-A004-0C64219B6194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72AF-42FB-A004-0C64219B6194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72AF-42FB-A004-0C64219B6194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72AF-42FB-A004-0C64219B6194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72AF-42FB-A004-0C64219B619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Helvetica LT Std" panose="020B0504020202020204" pitchFamily="34" charset="0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Violencia!$A$55:$A$61</c:f>
              <c:strCache>
                <c:ptCount val="7"/>
                <c:pt idx="0">
                  <c:v>Ninguno</c:v>
                </c:pt>
                <c:pt idx="1">
                  <c:v>Otros Familiares</c:v>
                </c:pt>
                <c:pt idx="2">
                  <c:v>Hijos</c:v>
                </c:pt>
                <c:pt idx="3">
                  <c:v>Terceros</c:v>
                </c:pt>
                <c:pt idx="4">
                  <c:v>Vecinos</c:v>
                </c:pt>
                <c:pt idx="5">
                  <c:v>Padres</c:v>
                </c:pt>
                <c:pt idx="6">
                  <c:v>Amigos</c:v>
                </c:pt>
              </c:strCache>
            </c:strRef>
          </c:cat>
          <c:val>
            <c:numRef>
              <c:f>Violencia!$C$55:$C$61</c:f>
              <c:numCache>
                <c:formatCode>0.0%</c:formatCode>
                <c:ptCount val="7"/>
                <c:pt idx="0">
                  <c:v>0.40586727428083169</c:v>
                </c:pt>
                <c:pt idx="1">
                  <c:v>0.25861577898034749</c:v>
                </c:pt>
                <c:pt idx="2">
                  <c:v>0.16576473939048705</c:v>
                </c:pt>
                <c:pt idx="3">
                  <c:v>9.085730561093705E-2</c:v>
                </c:pt>
                <c:pt idx="4">
                  <c:v>3.275420108231273E-2</c:v>
                </c:pt>
                <c:pt idx="5">
                  <c:v>2.933637140415836E-2</c:v>
                </c:pt>
                <c:pt idx="6">
                  <c:v>1.6804329250925662E-2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72AF-42FB-A004-0C64219B61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2648960"/>
        <c:axId val="112650880"/>
      </c:barChart>
      <c:catAx>
        <c:axId val="1126489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ysClr val="windowText" lastClr="000000"/>
                    </a:solidFill>
                    <a:latin typeface="Helvetica LT Std" panose="020B0504020202020204" pitchFamily="34" charset="0"/>
                    <a:ea typeface="+mn-ea"/>
                    <a:cs typeface="+mn-cs"/>
                  </a:defRPr>
                </a:pPr>
                <a:r>
                  <a:rPr lang="en-US" sz="1050"/>
                  <a:t>Testigos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Helvetica LT Std" panose="020B0504020202020204" pitchFamily="34" charset="0"/>
                <a:ea typeface="+mn-ea"/>
                <a:cs typeface="+mn-cs"/>
              </a:defRPr>
            </a:pPr>
            <a:endParaRPr lang="es-AR"/>
          </a:p>
        </c:txPr>
        <c:crossAx val="112650880"/>
        <c:crosses val="autoZero"/>
        <c:auto val="1"/>
        <c:lblAlgn val="ctr"/>
        <c:lblOffset val="100"/>
        <c:noMultiLvlLbl val="0"/>
      </c:catAx>
      <c:valAx>
        <c:axId val="112650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Helvetica LT Std" panose="020B0504020202020204" pitchFamily="34" charset="0"/>
                <a:ea typeface="+mn-ea"/>
                <a:cs typeface="+mn-cs"/>
              </a:defRPr>
            </a:pPr>
            <a:endParaRPr lang="es-AR"/>
          </a:p>
        </c:txPr>
        <c:crossAx val="112648960"/>
        <c:crosses val="autoZero"/>
        <c:crossBetween val="between"/>
      </c:valAx>
      <c:spPr>
        <a:solidFill>
          <a:srgbClr val="F6F2F8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>
          <a:solidFill>
            <a:sysClr val="windowText" lastClr="000000"/>
          </a:solidFill>
          <a:latin typeface="Helvetica LT Std" panose="020B0504020202020204" pitchFamily="34" charset="0"/>
        </a:defRPr>
      </a:pPr>
      <a:endParaRPr lang="es-A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A47FB6"/>
            </a:solidFill>
            <a:ln>
              <a:solidFill>
                <a:srgbClr val="721B95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Helvetica LT Std" panose="020B0504020202020204" pitchFamily="34" charset="0"/>
                    <a:ea typeface="+mn-ea"/>
                    <a:cs typeface="+mn-cs"/>
                  </a:defRPr>
                </a:pPr>
                <a:endParaRPr lang="es-A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Acciones!$A$20:$A$26</c:f>
              <c:strCache>
                <c:ptCount val="7"/>
                <c:pt idx="0">
                  <c:v>Otras acciones</c:v>
                </c:pt>
                <c:pt idx="1">
                  <c:v>Tenencia de hijos/nietos/menores</c:v>
                </c:pt>
                <c:pt idx="2">
                  <c:v>Asesoramiento legal</c:v>
                </c:pt>
                <c:pt idx="3">
                  <c:v>Exclusión de  hogar</c:v>
                </c:pt>
                <c:pt idx="4">
                  <c:v>Asistencia Social</c:v>
                </c:pt>
                <c:pt idx="5">
                  <c:v>Tratamiento Psicológico</c:v>
                </c:pt>
                <c:pt idx="6">
                  <c:v>Prohibición de acercamiento</c:v>
                </c:pt>
              </c:strCache>
            </c:strRef>
          </c:cat>
          <c:val>
            <c:numRef>
              <c:f>Acciones!$C$20:$C$26</c:f>
              <c:numCache>
                <c:formatCode>0.0%</c:formatCode>
                <c:ptCount val="7"/>
                <c:pt idx="0">
                  <c:v>9.3800106894708718E-2</c:v>
                </c:pt>
                <c:pt idx="1">
                  <c:v>5.8792089791555322E-3</c:v>
                </c:pt>
                <c:pt idx="2">
                  <c:v>2.1378941742383754E-2</c:v>
                </c:pt>
                <c:pt idx="3">
                  <c:v>5.4249064671298773E-2</c:v>
                </c:pt>
                <c:pt idx="4">
                  <c:v>5.6386958845537148E-2</c:v>
                </c:pt>
                <c:pt idx="5">
                  <c:v>5.7455905932656336E-2</c:v>
                </c:pt>
                <c:pt idx="6">
                  <c:v>0.71084981293425975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66E-4535-B44A-33027E0D5AA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12440448"/>
        <c:axId val="112555904"/>
      </c:barChart>
      <c:catAx>
        <c:axId val="11244044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Helvetica LT Std" panose="020B0504020202020204" pitchFamily="34" charset="0"/>
                    <a:ea typeface="+mn-ea"/>
                    <a:cs typeface="+mn-cs"/>
                  </a:defRPr>
                </a:pPr>
                <a:r>
                  <a:rPr lang="en-US" sz="1100"/>
                  <a:t>Acciones</a:t>
                </a:r>
                <a:r>
                  <a:rPr lang="en-US" sz="1100" baseline="0"/>
                  <a:t> solicitadas</a:t>
                </a:r>
                <a:endParaRPr lang="en-US" sz="11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Helvetica LT Std" panose="020B0504020202020204" pitchFamily="34" charset="0"/>
                <a:ea typeface="+mn-ea"/>
                <a:cs typeface="+mn-cs"/>
              </a:defRPr>
            </a:pPr>
            <a:endParaRPr lang="es-AR"/>
          </a:p>
        </c:txPr>
        <c:crossAx val="112555904"/>
        <c:crosses val="autoZero"/>
        <c:auto val="1"/>
        <c:lblAlgn val="ctr"/>
        <c:lblOffset val="100"/>
        <c:noMultiLvlLbl val="0"/>
      </c:catAx>
      <c:valAx>
        <c:axId val="1125559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Helvetica LT Std" panose="020B0504020202020204" pitchFamily="34" charset="0"/>
                <a:ea typeface="+mn-ea"/>
                <a:cs typeface="+mn-cs"/>
              </a:defRPr>
            </a:pPr>
            <a:endParaRPr lang="es-AR"/>
          </a:p>
        </c:txPr>
        <c:crossAx val="112440448"/>
        <c:crosses val="autoZero"/>
        <c:crossBetween val="between"/>
      </c:valAx>
      <c:spPr>
        <a:solidFill>
          <a:srgbClr val="F6F2F8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>
          <a:solidFill>
            <a:sysClr val="windowText" lastClr="000000"/>
          </a:solidFill>
          <a:latin typeface="Helvetica LT Std" panose="020B0504020202020204" pitchFamily="34" charset="0"/>
        </a:defRPr>
      </a:pPr>
      <a:endParaRPr lang="es-A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62697-8785-4BC1-8C24-B58058B943AB}" type="datetimeFigureOut">
              <a:rPr lang="es-ES" smtClean="0"/>
              <a:t>24/11/2020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DF4DA-BC08-47FA-A332-B9552AF1CB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6666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F61E-A3DD-4792-B12C-6396C1C5F9A2}" type="datetimeFigureOut">
              <a:rPr lang="es-ES" smtClean="0"/>
              <a:t>24/11/2020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E36D-C022-4D62-BC08-73B3B56B0B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9441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F61E-A3DD-4792-B12C-6396C1C5F9A2}" type="datetimeFigureOut">
              <a:rPr lang="es-ES" smtClean="0"/>
              <a:t>24/11/2020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E36D-C022-4D62-BC08-73B3B56B0B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6384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F61E-A3DD-4792-B12C-6396C1C5F9A2}" type="datetimeFigureOut">
              <a:rPr lang="es-ES" smtClean="0"/>
              <a:t>24/11/2020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E36D-C022-4D62-BC08-73B3B56B0B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4651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F61E-A3DD-4792-B12C-6396C1C5F9A2}" type="datetimeFigureOut">
              <a:rPr lang="es-ES" smtClean="0"/>
              <a:t>24/11/2020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E36D-C022-4D62-BC08-73B3B56B0B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1603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F61E-A3DD-4792-B12C-6396C1C5F9A2}" type="datetimeFigureOut">
              <a:rPr lang="es-ES" smtClean="0"/>
              <a:t>24/11/2020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E36D-C022-4D62-BC08-73B3B56B0B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7003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F61E-A3DD-4792-B12C-6396C1C5F9A2}" type="datetimeFigureOut">
              <a:rPr lang="es-ES" smtClean="0"/>
              <a:t>24/11/2020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E36D-C022-4D62-BC08-73B3B56B0B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539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F61E-A3DD-4792-B12C-6396C1C5F9A2}" type="datetimeFigureOut">
              <a:rPr lang="es-ES" smtClean="0"/>
              <a:t>24/11/2020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E36D-C022-4D62-BC08-73B3B56B0B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649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F61E-A3DD-4792-B12C-6396C1C5F9A2}" type="datetimeFigureOut">
              <a:rPr lang="es-ES" smtClean="0"/>
              <a:t>24/11/2020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E36D-C022-4D62-BC08-73B3B56B0B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6011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F61E-A3DD-4792-B12C-6396C1C5F9A2}" type="datetimeFigureOut">
              <a:rPr lang="es-ES" smtClean="0"/>
              <a:t>24/11/2020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E36D-C022-4D62-BC08-73B3B56B0B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810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F61E-A3DD-4792-B12C-6396C1C5F9A2}" type="datetimeFigureOut">
              <a:rPr lang="es-ES" smtClean="0"/>
              <a:t>24/11/2020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E36D-C022-4D62-BC08-73B3B56B0B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861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F61E-A3DD-4792-B12C-6396C1C5F9A2}" type="datetimeFigureOut">
              <a:rPr lang="es-ES" smtClean="0"/>
              <a:t>24/11/2020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E36D-C022-4D62-BC08-73B3B56B0B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3554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4F61E-A3DD-4792-B12C-6396C1C5F9A2}" type="datetimeFigureOut">
              <a:rPr lang="es-ES" smtClean="0"/>
              <a:t>24/11/2020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CE36D-C022-4D62-BC08-73B3B56B0B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39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70134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/>
          <p:cNvSpPr/>
          <p:nvPr/>
        </p:nvSpPr>
        <p:spPr>
          <a:xfrm>
            <a:off x="0" y="0"/>
            <a:ext cx="5001768" cy="7013448"/>
          </a:xfrm>
          <a:prstGeom prst="rect">
            <a:avLst/>
          </a:prstGeom>
          <a:solidFill>
            <a:srgbClr val="F3EE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39268" y="1470986"/>
            <a:ext cx="2542157" cy="1072836"/>
          </a:xfrm>
          <a:prstGeom prst="rect">
            <a:avLst/>
          </a:prstGeom>
        </p:spPr>
      </p:pic>
      <p:sp>
        <p:nvSpPr>
          <p:cNvPr id="10" name="Título 8"/>
          <p:cNvSpPr txBox="1">
            <a:spLocks/>
          </p:cNvSpPr>
          <p:nvPr/>
        </p:nvSpPr>
        <p:spPr>
          <a:xfrm>
            <a:off x="5907024" y="1135857"/>
            <a:ext cx="5897880" cy="34544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ts val="4600"/>
              </a:lnSpc>
            </a:pPr>
            <a:r>
              <a:rPr lang="es-MX" sz="3200" spc="200" dirty="0" smtClean="0">
                <a:solidFill>
                  <a:schemeClr val="bg1"/>
                </a:solidFill>
              </a:rPr>
              <a:t>CAPACITACIÓN PARA </a:t>
            </a:r>
            <a:br>
              <a:rPr lang="es-MX" sz="3200" spc="200" dirty="0" smtClean="0">
                <a:solidFill>
                  <a:schemeClr val="bg1"/>
                </a:solidFill>
              </a:rPr>
            </a:br>
            <a:r>
              <a:rPr lang="es-MX" sz="3200" spc="200" dirty="0" smtClean="0">
                <a:solidFill>
                  <a:schemeClr val="bg1"/>
                </a:solidFill>
              </a:rPr>
              <a:t>TRABAJADORES PÚBLICOS EN </a:t>
            </a:r>
            <a:br>
              <a:rPr lang="es-MX" sz="3200" spc="200" dirty="0" smtClean="0">
                <a:solidFill>
                  <a:schemeClr val="bg1"/>
                </a:solidFill>
              </a:rPr>
            </a:br>
            <a:r>
              <a:rPr lang="es-MX" sz="3200" spc="200" dirty="0" smtClean="0">
                <a:solidFill>
                  <a:schemeClr val="bg1"/>
                </a:solidFill>
              </a:rPr>
              <a:t>LEY MICAELA, PERSPECTIVA </a:t>
            </a:r>
            <a:br>
              <a:rPr lang="es-MX" sz="3200" spc="200" dirty="0" smtClean="0">
                <a:solidFill>
                  <a:schemeClr val="bg1"/>
                </a:solidFill>
              </a:rPr>
            </a:br>
            <a:r>
              <a:rPr lang="es-MX" sz="3200" spc="200" dirty="0" smtClean="0">
                <a:solidFill>
                  <a:schemeClr val="bg1"/>
                </a:solidFill>
              </a:rPr>
              <a:t>DE GÉNERO Y VIOLENCIAS</a:t>
            </a:r>
            <a:endParaRPr lang="es-ES" sz="4800" spc="200" dirty="0">
              <a:solidFill>
                <a:schemeClr val="bg1"/>
              </a:solidFill>
            </a:endParaRPr>
          </a:p>
        </p:txBody>
      </p:sp>
      <p:sp>
        <p:nvSpPr>
          <p:cNvPr id="11" name="Redondear rectángulo de esquina diagonal 10"/>
          <p:cNvSpPr/>
          <p:nvPr/>
        </p:nvSpPr>
        <p:spPr>
          <a:xfrm>
            <a:off x="8933688" y="5867878"/>
            <a:ext cx="2889504" cy="722376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dirty="0" smtClean="0">
                <a:solidFill>
                  <a:schemeClr val="bg1"/>
                </a:solidFill>
              </a:rPr>
              <a:t>Cra. Silvana Dea Labat</a:t>
            </a:r>
          </a:p>
          <a:p>
            <a:pPr algn="r"/>
            <a:r>
              <a:rPr lang="es-MX" sz="1200" dirty="0" smtClean="0">
                <a:solidFill>
                  <a:schemeClr val="bg1"/>
                </a:solidFill>
              </a:rPr>
              <a:t>Directora Ejecutiva </a:t>
            </a:r>
          </a:p>
          <a:p>
            <a:pPr algn="r"/>
            <a:r>
              <a:rPr lang="es-MX" sz="1200" dirty="0" smtClean="0">
                <a:solidFill>
                  <a:schemeClr val="bg1"/>
                </a:solidFill>
              </a:rPr>
              <a:t>Instituto Provincial de Estadística y Censos</a:t>
            </a:r>
            <a:endParaRPr lang="es-ES" sz="1200" dirty="0">
              <a:solidFill>
                <a:schemeClr val="bg1"/>
              </a:solidFill>
            </a:endParaRPr>
          </a:p>
        </p:txBody>
      </p:sp>
      <p:sp>
        <p:nvSpPr>
          <p:cNvPr id="12" name="Redondear rectángulo de esquina diagonal 11"/>
          <p:cNvSpPr/>
          <p:nvPr/>
        </p:nvSpPr>
        <p:spPr>
          <a:xfrm>
            <a:off x="10430256" y="5504688"/>
            <a:ext cx="1539240" cy="356616"/>
          </a:xfrm>
          <a:prstGeom prst="round2Diag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spc="300" dirty="0" smtClean="0">
                <a:solidFill>
                  <a:schemeClr val="bg1"/>
                </a:solidFill>
              </a:rPr>
              <a:t>DISERTANTE</a:t>
            </a:r>
            <a:endParaRPr lang="es-ES" sz="900" b="1" spc="300" dirty="0">
              <a:solidFill>
                <a:schemeClr val="bg1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485" y="4539788"/>
            <a:ext cx="941070" cy="94107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54" t="16658" r="6927" b="30999"/>
          <a:stretch/>
        </p:blipFill>
        <p:spPr>
          <a:xfrm>
            <a:off x="2548953" y="4700551"/>
            <a:ext cx="1232472" cy="556775"/>
          </a:xfrm>
          <a:prstGeom prst="rect">
            <a:avLst/>
          </a:prstGeom>
        </p:spPr>
      </p:pic>
      <p:pic>
        <p:nvPicPr>
          <p:cNvPr id="20" name="Picture 4" descr="Ministerio de Trabajo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592" r="50004"/>
          <a:stretch/>
        </p:blipFill>
        <p:spPr bwMode="auto">
          <a:xfrm>
            <a:off x="1457103" y="401967"/>
            <a:ext cx="2135512" cy="799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024" y="5590569"/>
            <a:ext cx="2461754" cy="75656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702" y="2699270"/>
            <a:ext cx="2170364" cy="792549"/>
          </a:xfrm>
          <a:prstGeom prst="rect">
            <a:avLst/>
          </a:prstGeom>
        </p:spPr>
      </p:pic>
      <p:grpSp>
        <p:nvGrpSpPr>
          <p:cNvPr id="13" name="Grupo 12"/>
          <p:cNvGrpSpPr/>
          <p:nvPr/>
        </p:nvGrpSpPr>
        <p:grpSpPr>
          <a:xfrm>
            <a:off x="1413482" y="3670169"/>
            <a:ext cx="3142389" cy="756568"/>
            <a:chOff x="1413482" y="3670169"/>
            <a:chExt cx="3142389" cy="756568"/>
          </a:xfrm>
        </p:grpSpPr>
        <p:pic>
          <p:nvPicPr>
            <p:cNvPr id="16" name="Imagen 15" descr="https://desarrollosocial.misiones.gob.ar/wp-content/uploads/2020/04/social-logo.png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729" t="-6087"/>
            <a:stretch/>
          </p:blipFill>
          <p:spPr bwMode="auto">
            <a:xfrm>
              <a:off x="2054748" y="3746165"/>
              <a:ext cx="2501123" cy="53241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Imagen 18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3951"/>
            <a:stretch/>
          </p:blipFill>
          <p:spPr>
            <a:xfrm>
              <a:off x="1413482" y="3670169"/>
              <a:ext cx="641266" cy="7565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9505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5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5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/>
      <p:bldP spid="11" grpId="0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ángulo 56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F0E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991" y="6393136"/>
            <a:ext cx="1101526" cy="464864"/>
          </a:xfrm>
          <a:prstGeom prst="rect">
            <a:avLst/>
          </a:prstGeom>
        </p:spPr>
      </p:pic>
      <p:grpSp>
        <p:nvGrpSpPr>
          <p:cNvPr id="5" name="Grupo 4"/>
          <p:cNvGrpSpPr>
            <a:grpSpLocks noChangeAspect="1"/>
          </p:cNvGrpSpPr>
          <p:nvPr/>
        </p:nvGrpSpPr>
        <p:grpSpPr>
          <a:xfrm>
            <a:off x="5665330" y="6428232"/>
            <a:ext cx="1229246" cy="381247"/>
            <a:chOff x="2894433" y="4723631"/>
            <a:chExt cx="1363266" cy="422813"/>
          </a:xfrm>
        </p:grpSpPr>
        <p:pic>
          <p:nvPicPr>
            <p:cNvPr id="6" name="Picture 19"/>
            <p:cNvPicPr/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129" t="10683" r="2774" b="15257"/>
            <a:stretch/>
          </p:blipFill>
          <p:spPr bwMode="auto">
            <a:xfrm>
              <a:off x="3255711" y="4768070"/>
              <a:ext cx="1001988" cy="369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" name="Picture 2" descr="escudo misiones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77" r="10577"/>
            <a:stretch>
              <a:fillRect/>
            </a:stretch>
          </p:blipFill>
          <p:spPr bwMode="auto">
            <a:xfrm>
              <a:off x="2894433" y="4723631"/>
              <a:ext cx="332997" cy="422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dondear rectángulo de esquina diagonal 7"/>
          <p:cNvSpPr/>
          <p:nvPr/>
        </p:nvSpPr>
        <p:spPr>
          <a:xfrm>
            <a:off x="9293352" y="6206512"/>
            <a:ext cx="2889504" cy="722376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050" dirty="0" smtClean="0">
                <a:solidFill>
                  <a:srgbClr val="7030A0"/>
                </a:solidFill>
              </a:rPr>
              <a:t>Cra. Silvana Dea Labat</a:t>
            </a:r>
          </a:p>
          <a:p>
            <a:pPr algn="r"/>
            <a:r>
              <a:rPr lang="es-MX" sz="800" dirty="0" smtClean="0">
                <a:solidFill>
                  <a:srgbClr val="7030A0"/>
                </a:solidFill>
              </a:rPr>
              <a:t>Directora Ejecutiva </a:t>
            </a:r>
          </a:p>
          <a:p>
            <a:pPr algn="r"/>
            <a:r>
              <a:rPr lang="es-MX" sz="800" dirty="0" smtClean="0">
                <a:solidFill>
                  <a:srgbClr val="7030A0"/>
                </a:solidFill>
              </a:rPr>
              <a:t>Instituto Provincial de Estadística y Censos</a:t>
            </a:r>
            <a:endParaRPr lang="es-ES" sz="800" dirty="0">
              <a:solidFill>
                <a:srgbClr val="7030A0"/>
              </a:solidFill>
            </a:endParaRPr>
          </a:p>
        </p:txBody>
      </p:sp>
      <p:cxnSp>
        <p:nvCxnSpPr>
          <p:cNvPr id="14" name="Conector recto 13"/>
          <p:cNvCxnSpPr/>
          <p:nvPr/>
        </p:nvCxnSpPr>
        <p:spPr>
          <a:xfrm flipV="1">
            <a:off x="451074" y="990600"/>
            <a:ext cx="5677583" cy="40177"/>
          </a:xfrm>
          <a:prstGeom prst="line">
            <a:avLst/>
          </a:prstGeom>
          <a:ln w="28575">
            <a:solidFill>
              <a:srgbClr val="721B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ángulo 20"/>
          <p:cNvSpPr/>
          <p:nvPr/>
        </p:nvSpPr>
        <p:spPr>
          <a:xfrm>
            <a:off x="2240280" y="3003804"/>
            <a:ext cx="1581912" cy="1014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" name="Grupo 12"/>
          <p:cNvGrpSpPr/>
          <p:nvPr/>
        </p:nvGrpSpPr>
        <p:grpSpPr>
          <a:xfrm>
            <a:off x="9415986" y="2107153"/>
            <a:ext cx="2547411" cy="532345"/>
            <a:chOff x="9968317" y="1292277"/>
            <a:chExt cx="1930400" cy="719439"/>
          </a:xfrm>
        </p:grpSpPr>
        <p:sp>
          <p:nvSpPr>
            <p:cNvPr id="9" name="Redondear rectángulo de esquina diagonal 8"/>
            <p:cNvSpPr>
              <a:spLocks/>
            </p:cNvSpPr>
            <p:nvPr/>
          </p:nvSpPr>
          <p:spPr>
            <a:xfrm>
              <a:off x="9968317" y="1292277"/>
              <a:ext cx="1930400" cy="719439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7" name="Redondear rectángulo de esquina diagonal 86"/>
            <p:cNvSpPr>
              <a:spLocks/>
            </p:cNvSpPr>
            <p:nvPr/>
          </p:nvSpPr>
          <p:spPr>
            <a:xfrm>
              <a:off x="10039048" y="1343813"/>
              <a:ext cx="1735403" cy="639622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8" name="Redondear rectángulo de esquina diagonal 87"/>
            <p:cNvSpPr>
              <a:spLocks/>
            </p:cNvSpPr>
            <p:nvPr/>
          </p:nvSpPr>
          <p:spPr>
            <a:xfrm>
              <a:off x="10003037" y="1363334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 dirty="0" smtClean="0">
                  <a:latin typeface="Myriad Pro" panose="020B0503030403020204" pitchFamily="34" charset="0"/>
                  <a:ea typeface="Times New Roman" panose="02020603050405020304" pitchFamily="18" charset="0"/>
                </a:rPr>
                <a:t>domicilio</a:t>
              </a:r>
              <a:endParaRPr lang="es-MX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8314749" y="1959051"/>
            <a:ext cx="1057275" cy="828551"/>
            <a:chOff x="8905875" y="1981323"/>
            <a:chExt cx="1057275" cy="828551"/>
          </a:xfrm>
        </p:grpSpPr>
        <p:sp>
          <p:nvSpPr>
            <p:cNvPr id="22" name="Flecha derecha 21"/>
            <p:cNvSpPr/>
            <p:nvPr/>
          </p:nvSpPr>
          <p:spPr>
            <a:xfrm>
              <a:off x="8905875" y="1981323"/>
              <a:ext cx="1009650" cy="828551"/>
            </a:xfrm>
            <a:prstGeom prst="rightArrow">
              <a:avLst/>
            </a:prstGeom>
            <a:solidFill>
              <a:srgbClr val="8C21B7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 smtClean="0"/>
                <a:t>        </a:t>
              </a:r>
              <a:endParaRPr lang="es-ES" sz="2800" dirty="0"/>
            </a:p>
          </p:txBody>
        </p:sp>
        <p:sp>
          <p:nvSpPr>
            <p:cNvPr id="157" name="Flecha derecha 156"/>
            <p:cNvSpPr/>
            <p:nvPr/>
          </p:nvSpPr>
          <p:spPr>
            <a:xfrm>
              <a:off x="8953500" y="2019640"/>
              <a:ext cx="1009650" cy="752475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D5C4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2400" spc="-100" dirty="0" smtClean="0">
                  <a:solidFill>
                    <a:srgbClr val="002060"/>
                  </a:solidFill>
                </a:rPr>
                <a:t>90,4</a:t>
              </a:r>
              <a:r>
                <a:rPr lang="es-MX" spc="-100" dirty="0" smtClean="0">
                  <a:solidFill>
                    <a:srgbClr val="002060"/>
                  </a:solidFill>
                </a:rPr>
                <a:t>%</a:t>
              </a:r>
              <a:endParaRPr lang="es-ES" spc="-1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3" name="Grupo 42"/>
          <p:cNvGrpSpPr/>
          <p:nvPr/>
        </p:nvGrpSpPr>
        <p:grpSpPr>
          <a:xfrm>
            <a:off x="9415986" y="3037006"/>
            <a:ext cx="2547411" cy="631281"/>
            <a:chOff x="9968317" y="1315297"/>
            <a:chExt cx="1930400" cy="719439"/>
          </a:xfrm>
        </p:grpSpPr>
        <p:sp>
          <p:nvSpPr>
            <p:cNvPr id="44" name="Redondear rectángulo de esquina diagonal 43"/>
            <p:cNvSpPr>
              <a:spLocks/>
            </p:cNvSpPr>
            <p:nvPr/>
          </p:nvSpPr>
          <p:spPr>
            <a:xfrm>
              <a:off x="9968317" y="1315297"/>
              <a:ext cx="1930400" cy="719439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5" name="Redondear rectángulo de esquina diagonal 44"/>
            <p:cNvSpPr>
              <a:spLocks/>
            </p:cNvSpPr>
            <p:nvPr/>
          </p:nvSpPr>
          <p:spPr>
            <a:xfrm>
              <a:off x="10039048" y="1343813"/>
              <a:ext cx="1735403" cy="639622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6" name="Redondear rectángulo de esquina diagonal 45"/>
            <p:cNvSpPr>
              <a:spLocks/>
            </p:cNvSpPr>
            <p:nvPr/>
          </p:nvSpPr>
          <p:spPr>
            <a:xfrm>
              <a:off x="10003037" y="1363334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700"/>
                </a:lnSpc>
              </a:pPr>
              <a:r>
                <a:rPr lang="es-MX" sz="2000" dirty="0">
                  <a:latin typeface="Myriad Pro" panose="020B0503030403020204" pitchFamily="34" charset="0"/>
                </a:rPr>
                <a:t>v</a:t>
              </a:r>
              <a:r>
                <a:rPr lang="es-MX" sz="2000" dirty="0" smtClean="0">
                  <a:latin typeface="Myriad Pro" panose="020B0503030403020204" pitchFamily="34" charset="0"/>
                </a:rPr>
                <a:t>ía pública</a:t>
              </a:r>
              <a:endParaRPr lang="es-MX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7" name="Grupo 46"/>
          <p:cNvGrpSpPr/>
          <p:nvPr/>
        </p:nvGrpSpPr>
        <p:grpSpPr>
          <a:xfrm>
            <a:off x="8314749" y="2906374"/>
            <a:ext cx="1057275" cy="828551"/>
            <a:chOff x="8905875" y="1981323"/>
            <a:chExt cx="1057275" cy="828551"/>
          </a:xfrm>
        </p:grpSpPr>
        <p:sp>
          <p:nvSpPr>
            <p:cNvPr id="48" name="Flecha derecha 47"/>
            <p:cNvSpPr/>
            <p:nvPr/>
          </p:nvSpPr>
          <p:spPr>
            <a:xfrm>
              <a:off x="8905875" y="1981323"/>
              <a:ext cx="1009650" cy="828551"/>
            </a:xfrm>
            <a:prstGeom prst="rightArrow">
              <a:avLst/>
            </a:prstGeom>
            <a:solidFill>
              <a:srgbClr val="8C21B7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 smtClean="0"/>
                <a:t>        </a:t>
              </a:r>
              <a:endParaRPr lang="es-ES" sz="2800" dirty="0"/>
            </a:p>
          </p:txBody>
        </p:sp>
        <p:sp>
          <p:nvSpPr>
            <p:cNvPr id="49" name="Flecha derecha 48"/>
            <p:cNvSpPr/>
            <p:nvPr/>
          </p:nvSpPr>
          <p:spPr>
            <a:xfrm>
              <a:off x="8953500" y="2019640"/>
              <a:ext cx="1009650" cy="752475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D5C4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2400" spc="-100" dirty="0" smtClean="0">
                  <a:solidFill>
                    <a:srgbClr val="002060"/>
                  </a:solidFill>
                </a:rPr>
                <a:t>7,8</a:t>
              </a:r>
              <a:r>
                <a:rPr lang="es-MX" spc="-100" dirty="0" smtClean="0">
                  <a:solidFill>
                    <a:srgbClr val="002060"/>
                  </a:solidFill>
                </a:rPr>
                <a:t>%</a:t>
              </a:r>
              <a:endParaRPr lang="es-ES" spc="-1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50" name="Grupo 49"/>
          <p:cNvGrpSpPr/>
          <p:nvPr/>
        </p:nvGrpSpPr>
        <p:grpSpPr>
          <a:xfrm>
            <a:off x="9416158" y="3961143"/>
            <a:ext cx="2547411" cy="610923"/>
            <a:chOff x="9968317" y="1292277"/>
            <a:chExt cx="1930400" cy="719439"/>
          </a:xfrm>
        </p:grpSpPr>
        <p:sp>
          <p:nvSpPr>
            <p:cNvPr id="51" name="Redondear rectángulo de esquina diagonal 50"/>
            <p:cNvSpPr>
              <a:spLocks/>
            </p:cNvSpPr>
            <p:nvPr/>
          </p:nvSpPr>
          <p:spPr>
            <a:xfrm>
              <a:off x="9968317" y="1292277"/>
              <a:ext cx="1930400" cy="719439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2" name="Redondear rectángulo de esquina diagonal 51"/>
            <p:cNvSpPr>
              <a:spLocks/>
            </p:cNvSpPr>
            <p:nvPr/>
          </p:nvSpPr>
          <p:spPr>
            <a:xfrm>
              <a:off x="10039048" y="1332303"/>
              <a:ext cx="1735403" cy="639622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3" name="Redondear rectángulo de esquina diagonal 52"/>
            <p:cNvSpPr>
              <a:spLocks/>
            </p:cNvSpPr>
            <p:nvPr/>
          </p:nvSpPr>
          <p:spPr>
            <a:xfrm>
              <a:off x="10003037" y="1363334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700"/>
                </a:lnSpc>
              </a:pPr>
              <a:r>
                <a:rPr lang="es-ES" sz="2000" dirty="0">
                  <a:latin typeface="Myriad Pro" panose="020B0503030403020204" pitchFamily="34" charset="0"/>
                  <a:ea typeface="Times New Roman" panose="02020603050405020304" pitchFamily="18" charset="0"/>
                </a:rPr>
                <a:t>l</a:t>
              </a:r>
              <a:r>
                <a:rPr lang="es-ES" sz="2000" dirty="0" smtClean="0">
                  <a:latin typeface="Myriad Pro" panose="020B0503030403020204" pitchFamily="34" charset="0"/>
                  <a:ea typeface="Times New Roman" panose="02020603050405020304" pitchFamily="18" charset="0"/>
                </a:rPr>
                <a:t>ugar de trabajo</a:t>
              </a:r>
              <a:endParaRPr lang="es-MX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upo 53"/>
          <p:cNvGrpSpPr/>
          <p:nvPr/>
        </p:nvGrpSpPr>
        <p:grpSpPr>
          <a:xfrm>
            <a:off x="8314921" y="3874056"/>
            <a:ext cx="1057275" cy="828551"/>
            <a:chOff x="8905875" y="1981323"/>
            <a:chExt cx="1057275" cy="828551"/>
          </a:xfrm>
        </p:grpSpPr>
        <p:sp>
          <p:nvSpPr>
            <p:cNvPr id="55" name="Flecha derecha 54"/>
            <p:cNvSpPr/>
            <p:nvPr/>
          </p:nvSpPr>
          <p:spPr>
            <a:xfrm>
              <a:off x="8905875" y="1981323"/>
              <a:ext cx="1009650" cy="828551"/>
            </a:xfrm>
            <a:prstGeom prst="rightArrow">
              <a:avLst/>
            </a:prstGeom>
            <a:solidFill>
              <a:srgbClr val="8C21B7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 smtClean="0"/>
                <a:t>        </a:t>
              </a:r>
              <a:endParaRPr lang="es-ES" sz="2800" dirty="0"/>
            </a:p>
          </p:txBody>
        </p:sp>
        <p:sp>
          <p:nvSpPr>
            <p:cNvPr id="58" name="Flecha derecha 57"/>
            <p:cNvSpPr/>
            <p:nvPr/>
          </p:nvSpPr>
          <p:spPr>
            <a:xfrm>
              <a:off x="8953500" y="2019640"/>
              <a:ext cx="1009650" cy="752475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D5C4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2400" spc="-100" dirty="0" smtClean="0">
                  <a:solidFill>
                    <a:srgbClr val="002060"/>
                  </a:solidFill>
                </a:rPr>
                <a:t>1,2</a:t>
              </a:r>
              <a:r>
                <a:rPr lang="es-MX" spc="-100" dirty="0" smtClean="0">
                  <a:solidFill>
                    <a:srgbClr val="002060"/>
                  </a:solidFill>
                </a:rPr>
                <a:t>%</a:t>
              </a:r>
              <a:endParaRPr lang="es-ES" spc="-100" dirty="0">
                <a:solidFill>
                  <a:srgbClr val="002060"/>
                </a:solidFill>
              </a:endParaRPr>
            </a:p>
          </p:txBody>
        </p:sp>
      </p:grpSp>
      <p:sp>
        <p:nvSpPr>
          <p:cNvPr id="42" name="Título 1"/>
          <p:cNvSpPr txBox="1">
            <a:spLocks/>
          </p:cNvSpPr>
          <p:nvPr/>
        </p:nvSpPr>
        <p:spPr>
          <a:xfrm>
            <a:off x="407530" y="52959"/>
            <a:ext cx="10515600" cy="10624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400" dirty="0"/>
              <a:t>Denuncias según lugar </a:t>
            </a:r>
            <a:r>
              <a:rPr lang="es-MX" sz="2400" dirty="0" smtClean="0"/>
              <a:t>donde ocurre el hecho de </a:t>
            </a:r>
            <a:r>
              <a:rPr lang="es-MX" sz="2400" dirty="0"/>
              <a:t>violencia</a:t>
            </a:r>
            <a:r>
              <a:rPr lang="es-MX" sz="2400" dirty="0" smtClean="0"/>
              <a:t/>
            </a:r>
            <a:br>
              <a:rPr lang="es-MX" sz="2400" dirty="0" smtClean="0"/>
            </a:br>
            <a:r>
              <a:rPr lang="es-MX" sz="2400" dirty="0" smtClean="0"/>
              <a:t>Datos Policía Provincia de Misiones. Año 2019</a:t>
            </a:r>
            <a:endParaRPr lang="es-MX" sz="2400" dirty="0"/>
          </a:p>
        </p:txBody>
      </p:sp>
      <p:graphicFrame>
        <p:nvGraphicFramePr>
          <p:cNvPr id="56" name="Gráfico 55"/>
          <p:cNvGraphicFramePr/>
          <p:nvPr>
            <p:extLst>
              <p:ext uri="{D42A27DB-BD31-4B8C-83A1-F6EECF244321}">
                <p14:modId xmlns:p14="http://schemas.microsoft.com/office/powerpoint/2010/main" val="1607562411"/>
              </p:ext>
            </p:extLst>
          </p:nvPr>
        </p:nvGraphicFramePr>
        <p:xfrm>
          <a:off x="331330" y="1583786"/>
          <a:ext cx="7430184" cy="4376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11230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5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500"/>
                            </p:stCondLst>
                            <p:childTnLst>
                              <p:par>
                                <p:cTn id="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500"/>
                            </p:stCondLst>
                            <p:childTnLst>
                              <p:par>
                                <p:cTn id="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6500"/>
                            </p:stCondLst>
                            <p:childTnLst>
                              <p:par>
                                <p:cTn id="6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2" grpId="0"/>
      <p:bldGraphic spid="56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ángulo 56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F0E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991" y="6393136"/>
            <a:ext cx="1101526" cy="464864"/>
          </a:xfrm>
          <a:prstGeom prst="rect">
            <a:avLst/>
          </a:prstGeom>
        </p:spPr>
      </p:pic>
      <p:grpSp>
        <p:nvGrpSpPr>
          <p:cNvPr id="5" name="Grupo 4"/>
          <p:cNvGrpSpPr>
            <a:grpSpLocks noChangeAspect="1"/>
          </p:cNvGrpSpPr>
          <p:nvPr/>
        </p:nvGrpSpPr>
        <p:grpSpPr>
          <a:xfrm>
            <a:off x="5665330" y="6428232"/>
            <a:ext cx="1229246" cy="381247"/>
            <a:chOff x="2894433" y="4723631"/>
            <a:chExt cx="1363266" cy="422813"/>
          </a:xfrm>
        </p:grpSpPr>
        <p:pic>
          <p:nvPicPr>
            <p:cNvPr id="6" name="Picture 19"/>
            <p:cNvPicPr/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129" t="10683" r="2774" b="15257"/>
            <a:stretch/>
          </p:blipFill>
          <p:spPr bwMode="auto">
            <a:xfrm>
              <a:off x="3255711" y="4768070"/>
              <a:ext cx="1001988" cy="369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" name="Picture 2" descr="escudo misiones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77" r="10577"/>
            <a:stretch>
              <a:fillRect/>
            </a:stretch>
          </p:blipFill>
          <p:spPr bwMode="auto">
            <a:xfrm>
              <a:off x="2894433" y="4723631"/>
              <a:ext cx="332997" cy="422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dondear rectángulo de esquina diagonal 7"/>
          <p:cNvSpPr/>
          <p:nvPr/>
        </p:nvSpPr>
        <p:spPr>
          <a:xfrm>
            <a:off x="9293352" y="6206512"/>
            <a:ext cx="2889504" cy="722376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050" dirty="0" smtClean="0">
                <a:solidFill>
                  <a:srgbClr val="7030A0"/>
                </a:solidFill>
              </a:rPr>
              <a:t>Cra. Silvana Dea Labat</a:t>
            </a:r>
          </a:p>
          <a:p>
            <a:pPr algn="r"/>
            <a:r>
              <a:rPr lang="es-MX" sz="800" dirty="0" smtClean="0">
                <a:solidFill>
                  <a:srgbClr val="7030A0"/>
                </a:solidFill>
              </a:rPr>
              <a:t>Directora Ejecutiva </a:t>
            </a:r>
          </a:p>
          <a:p>
            <a:pPr algn="r"/>
            <a:r>
              <a:rPr lang="es-MX" sz="800" dirty="0" smtClean="0">
                <a:solidFill>
                  <a:srgbClr val="7030A0"/>
                </a:solidFill>
              </a:rPr>
              <a:t>Instituto Provincial de Estadística y Censos</a:t>
            </a:r>
            <a:endParaRPr lang="es-ES" sz="800" dirty="0">
              <a:solidFill>
                <a:srgbClr val="7030A0"/>
              </a:solidFill>
            </a:endParaRPr>
          </a:p>
        </p:txBody>
      </p:sp>
      <p:cxnSp>
        <p:nvCxnSpPr>
          <p:cNvPr id="14" name="Conector recto 13"/>
          <p:cNvCxnSpPr/>
          <p:nvPr/>
        </p:nvCxnSpPr>
        <p:spPr>
          <a:xfrm flipV="1">
            <a:off x="451074" y="990600"/>
            <a:ext cx="5677583" cy="40177"/>
          </a:xfrm>
          <a:prstGeom prst="line">
            <a:avLst/>
          </a:prstGeom>
          <a:ln w="28575">
            <a:solidFill>
              <a:srgbClr val="721B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ángulo 20"/>
          <p:cNvSpPr/>
          <p:nvPr/>
        </p:nvSpPr>
        <p:spPr>
          <a:xfrm>
            <a:off x="2240280" y="3003804"/>
            <a:ext cx="1581912" cy="1014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" name="Grupo 12"/>
          <p:cNvGrpSpPr/>
          <p:nvPr/>
        </p:nvGrpSpPr>
        <p:grpSpPr>
          <a:xfrm>
            <a:off x="9252697" y="2422842"/>
            <a:ext cx="2547411" cy="532345"/>
            <a:chOff x="9968317" y="1292277"/>
            <a:chExt cx="1930400" cy="719439"/>
          </a:xfrm>
        </p:grpSpPr>
        <p:sp>
          <p:nvSpPr>
            <p:cNvPr id="9" name="Redondear rectángulo de esquina diagonal 8"/>
            <p:cNvSpPr>
              <a:spLocks/>
            </p:cNvSpPr>
            <p:nvPr/>
          </p:nvSpPr>
          <p:spPr>
            <a:xfrm>
              <a:off x="9968317" y="1292277"/>
              <a:ext cx="1930400" cy="719439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7" name="Redondear rectángulo de esquina diagonal 86"/>
            <p:cNvSpPr>
              <a:spLocks/>
            </p:cNvSpPr>
            <p:nvPr/>
          </p:nvSpPr>
          <p:spPr>
            <a:xfrm>
              <a:off x="10039048" y="1343813"/>
              <a:ext cx="1735403" cy="639622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8" name="Redondear rectángulo de esquina diagonal 87"/>
            <p:cNvSpPr>
              <a:spLocks/>
            </p:cNvSpPr>
            <p:nvPr/>
          </p:nvSpPr>
          <p:spPr>
            <a:xfrm>
              <a:off x="10003037" y="1363334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 dirty="0" smtClean="0">
                  <a:latin typeface="Myriad Pro" panose="020B0503030403020204" pitchFamily="34" charset="0"/>
                  <a:ea typeface="Times New Roman" panose="02020603050405020304" pitchFamily="18" charset="0"/>
                </a:rPr>
                <a:t>Ningún testigo</a:t>
              </a:r>
              <a:endParaRPr lang="es-MX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8151460" y="2274740"/>
            <a:ext cx="1057275" cy="828551"/>
            <a:chOff x="8905875" y="1981323"/>
            <a:chExt cx="1057275" cy="828551"/>
          </a:xfrm>
        </p:grpSpPr>
        <p:sp>
          <p:nvSpPr>
            <p:cNvPr id="22" name="Flecha derecha 21"/>
            <p:cNvSpPr/>
            <p:nvPr/>
          </p:nvSpPr>
          <p:spPr>
            <a:xfrm>
              <a:off x="8905875" y="1981323"/>
              <a:ext cx="1009650" cy="828551"/>
            </a:xfrm>
            <a:prstGeom prst="rightArrow">
              <a:avLst/>
            </a:prstGeom>
            <a:solidFill>
              <a:srgbClr val="8C21B7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 smtClean="0"/>
                <a:t>        </a:t>
              </a:r>
              <a:endParaRPr lang="es-ES" sz="2800" dirty="0"/>
            </a:p>
          </p:txBody>
        </p:sp>
        <p:sp>
          <p:nvSpPr>
            <p:cNvPr id="157" name="Flecha derecha 156"/>
            <p:cNvSpPr/>
            <p:nvPr/>
          </p:nvSpPr>
          <p:spPr>
            <a:xfrm>
              <a:off x="8953500" y="2019640"/>
              <a:ext cx="1009650" cy="752475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D5C4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2400" spc="-100" dirty="0" smtClean="0">
                  <a:solidFill>
                    <a:srgbClr val="002060"/>
                  </a:solidFill>
                </a:rPr>
                <a:t>40,6</a:t>
              </a:r>
              <a:r>
                <a:rPr lang="es-MX" spc="-100" dirty="0" smtClean="0">
                  <a:solidFill>
                    <a:srgbClr val="002060"/>
                  </a:solidFill>
                </a:rPr>
                <a:t>%</a:t>
              </a:r>
              <a:endParaRPr lang="es-ES" spc="-1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3" name="Grupo 42"/>
          <p:cNvGrpSpPr/>
          <p:nvPr/>
        </p:nvGrpSpPr>
        <p:grpSpPr>
          <a:xfrm>
            <a:off x="9252697" y="3646611"/>
            <a:ext cx="2547411" cy="544394"/>
            <a:chOff x="9968317" y="1315297"/>
            <a:chExt cx="1930400" cy="719439"/>
          </a:xfrm>
        </p:grpSpPr>
        <p:sp>
          <p:nvSpPr>
            <p:cNvPr id="44" name="Redondear rectángulo de esquina diagonal 43"/>
            <p:cNvSpPr>
              <a:spLocks/>
            </p:cNvSpPr>
            <p:nvPr/>
          </p:nvSpPr>
          <p:spPr>
            <a:xfrm>
              <a:off x="9968317" y="1315297"/>
              <a:ext cx="1930400" cy="719439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5" name="Redondear rectángulo de esquina diagonal 44"/>
            <p:cNvSpPr>
              <a:spLocks/>
            </p:cNvSpPr>
            <p:nvPr/>
          </p:nvSpPr>
          <p:spPr>
            <a:xfrm>
              <a:off x="10039048" y="1343813"/>
              <a:ext cx="1735403" cy="639622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6" name="Redondear rectángulo de esquina diagonal 45"/>
            <p:cNvSpPr>
              <a:spLocks/>
            </p:cNvSpPr>
            <p:nvPr/>
          </p:nvSpPr>
          <p:spPr>
            <a:xfrm>
              <a:off x="10003037" y="1363334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700"/>
                </a:lnSpc>
              </a:pPr>
              <a:r>
                <a:rPr lang="es-ES" sz="2000" dirty="0" smtClean="0">
                  <a:latin typeface="Myriad Pro" panose="020B0503030403020204" pitchFamily="34" charset="0"/>
                  <a:ea typeface="Times New Roman" panose="02020603050405020304" pitchFamily="18" charset="0"/>
                </a:rPr>
                <a:t>Existieron testigos</a:t>
              </a:r>
              <a:endParaRPr lang="es-MX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7" name="Grupo 46"/>
          <p:cNvGrpSpPr/>
          <p:nvPr/>
        </p:nvGrpSpPr>
        <p:grpSpPr>
          <a:xfrm>
            <a:off x="8151460" y="3537750"/>
            <a:ext cx="1057275" cy="828551"/>
            <a:chOff x="8905875" y="1981323"/>
            <a:chExt cx="1057275" cy="828551"/>
          </a:xfrm>
        </p:grpSpPr>
        <p:sp>
          <p:nvSpPr>
            <p:cNvPr id="48" name="Flecha derecha 47"/>
            <p:cNvSpPr/>
            <p:nvPr/>
          </p:nvSpPr>
          <p:spPr>
            <a:xfrm>
              <a:off x="8905875" y="1981323"/>
              <a:ext cx="1009650" cy="828551"/>
            </a:xfrm>
            <a:prstGeom prst="rightArrow">
              <a:avLst/>
            </a:prstGeom>
            <a:solidFill>
              <a:srgbClr val="8C21B7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 smtClean="0"/>
                <a:t>        </a:t>
              </a:r>
              <a:endParaRPr lang="es-ES" sz="2800" dirty="0"/>
            </a:p>
          </p:txBody>
        </p:sp>
        <p:sp>
          <p:nvSpPr>
            <p:cNvPr id="49" name="Flecha derecha 48"/>
            <p:cNvSpPr/>
            <p:nvPr/>
          </p:nvSpPr>
          <p:spPr>
            <a:xfrm>
              <a:off x="8953500" y="2019640"/>
              <a:ext cx="1009650" cy="752475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D5C4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2400" spc="-100" dirty="0" smtClean="0">
                  <a:solidFill>
                    <a:srgbClr val="002060"/>
                  </a:solidFill>
                </a:rPr>
                <a:t>59,4</a:t>
              </a:r>
              <a:r>
                <a:rPr lang="es-MX" spc="-100" dirty="0" smtClean="0">
                  <a:solidFill>
                    <a:srgbClr val="002060"/>
                  </a:solidFill>
                </a:rPr>
                <a:t>%</a:t>
              </a:r>
              <a:endParaRPr lang="es-ES" spc="-1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54" name="Grupo 53"/>
          <p:cNvGrpSpPr/>
          <p:nvPr/>
        </p:nvGrpSpPr>
        <p:grpSpPr>
          <a:xfrm rot="5400000">
            <a:off x="9235501" y="4403741"/>
            <a:ext cx="394220" cy="250090"/>
            <a:chOff x="8905875" y="1981323"/>
            <a:chExt cx="1057275" cy="828551"/>
          </a:xfrm>
        </p:grpSpPr>
        <p:sp>
          <p:nvSpPr>
            <p:cNvPr id="55" name="Flecha derecha 54"/>
            <p:cNvSpPr/>
            <p:nvPr/>
          </p:nvSpPr>
          <p:spPr>
            <a:xfrm>
              <a:off x="8905875" y="1981323"/>
              <a:ext cx="1009650" cy="828551"/>
            </a:xfrm>
            <a:prstGeom prst="rightArrow">
              <a:avLst/>
            </a:prstGeom>
            <a:solidFill>
              <a:srgbClr val="8C21B7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 smtClean="0"/>
                <a:t>        </a:t>
              </a:r>
              <a:endParaRPr lang="es-ES" sz="2800" dirty="0"/>
            </a:p>
          </p:txBody>
        </p:sp>
        <p:sp>
          <p:nvSpPr>
            <p:cNvPr id="58" name="Flecha derecha 57"/>
            <p:cNvSpPr/>
            <p:nvPr/>
          </p:nvSpPr>
          <p:spPr>
            <a:xfrm>
              <a:off x="8953500" y="2019640"/>
              <a:ext cx="1009650" cy="752475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D5C4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endParaRPr lang="es-ES" sz="1400" spc="-100" dirty="0">
                <a:solidFill>
                  <a:srgbClr val="002060"/>
                </a:solidFill>
              </a:endParaRPr>
            </a:p>
          </p:txBody>
        </p:sp>
      </p:grpSp>
      <p:sp>
        <p:nvSpPr>
          <p:cNvPr id="42" name="Título 1"/>
          <p:cNvSpPr txBox="1">
            <a:spLocks/>
          </p:cNvSpPr>
          <p:nvPr/>
        </p:nvSpPr>
        <p:spPr>
          <a:xfrm>
            <a:off x="407530" y="52959"/>
            <a:ext cx="10515600" cy="10624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400" dirty="0"/>
              <a:t>Denuncias según </a:t>
            </a:r>
            <a:r>
              <a:rPr lang="es-MX" sz="2400" dirty="0" smtClean="0"/>
              <a:t>existencia o no de testigos</a:t>
            </a:r>
            <a:br>
              <a:rPr lang="es-MX" sz="2400" dirty="0" smtClean="0"/>
            </a:br>
            <a:r>
              <a:rPr lang="es-MX" sz="2400" dirty="0" smtClean="0"/>
              <a:t>Datos Policía Provincia de Misiones. Año 2019</a:t>
            </a:r>
            <a:endParaRPr lang="es-MX" sz="2400" dirty="0"/>
          </a:p>
        </p:txBody>
      </p:sp>
      <p:graphicFrame>
        <p:nvGraphicFramePr>
          <p:cNvPr id="56" name="Gráfico 55"/>
          <p:cNvGraphicFramePr/>
          <p:nvPr>
            <p:extLst>
              <p:ext uri="{D42A27DB-BD31-4B8C-83A1-F6EECF244321}">
                <p14:modId xmlns:p14="http://schemas.microsoft.com/office/powerpoint/2010/main" val="990010539"/>
              </p:ext>
            </p:extLst>
          </p:nvPr>
        </p:nvGraphicFramePr>
        <p:xfrm>
          <a:off x="451073" y="2114094"/>
          <a:ext cx="7147155" cy="3949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Rectángulo 2"/>
          <p:cNvSpPr/>
          <p:nvPr/>
        </p:nvSpPr>
        <p:spPr>
          <a:xfrm>
            <a:off x="8877074" y="4761788"/>
            <a:ext cx="111209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1600" dirty="0">
                <a:latin typeface="Myriad Pro" panose="020B0503030403020204" pitchFamily="34" charset="0"/>
                <a:ea typeface="Times New Roman" panose="02020603050405020304" pitchFamily="18" charset="0"/>
              </a:rPr>
              <a:t>25,9%</a:t>
            </a:r>
            <a:endParaRPr lang="es-ES" sz="1600" dirty="0"/>
          </a:p>
          <a:p>
            <a:pPr algn="ctr"/>
            <a:r>
              <a:rPr lang="es-ES" sz="1600" dirty="0" smtClean="0">
                <a:latin typeface="Myriad Pro" panose="020B0503030403020204" pitchFamily="34" charset="0"/>
                <a:ea typeface="Times New Roman" panose="02020603050405020304" pitchFamily="18" charset="0"/>
              </a:rPr>
              <a:t>otros </a:t>
            </a:r>
          </a:p>
          <a:p>
            <a:pPr algn="ctr"/>
            <a:r>
              <a:rPr lang="es-ES" sz="1600" dirty="0" smtClean="0">
                <a:latin typeface="Myriad Pro" panose="020B0503030403020204" pitchFamily="34" charset="0"/>
                <a:ea typeface="Times New Roman" panose="02020603050405020304" pitchFamily="18" charset="0"/>
              </a:rPr>
              <a:t>fami</a:t>
            </a:r>
            <a:r>
              <a:rPr lang="es-ES" dirty="0" smtClean="0">
                <a:latin typeface="Myriad Pro" panose="020B0503030403020204" pitchFamily="34" charset="0"/>
                <a:ea typeface="Times New Roman" panose="02020603050405020304" pitchFamily="18" charset="0"/>
              </a:rPr>
              <a:t>liares </a:t>
            </a:r>
          </a:p>
        </p:txBody>
      </p:sp>
      <p:grpSp>
        <p:nvGrpSpPr>
          <p:cNvPr id="59" name="Grupo 58"/>
          <p:cNvGrpSpPr/>
          <p:nvPr/>
        </p:nvGrpSpPr>
        <p:grpSpPr>
          <a:xfrm rot="5400000">
            <a:off x="10291335" y="4389574"/>
            <a:ext cx="394220" cy="250090"/>
            <a:chOff x="8905875" y="1981323"/>
            <a:chExt cx="1057275" cy="828551"/>
          </a:xfrm>
        </p:grpSpPr>
        <p:sp>
          <p:nvSpPr>
            <p:cNvPr id="60" name="Flecha derecha 59"/>
            <p:cNvSpPr/>
            <p:nvPr/>
          </p:nvSpPr>
          <p:spPr>
            <a:xfrm>
              <a:off x="8905875" y="1981323"/>
              <a:ext cx="1009650" cy="828551"/>
            </a:xfrm>
            <a:prstGeom prst="rightArrow">
              <a:avLst/>
            </a:prstGeom>
            <a:solidFill>
              <a:srgbClr val="8C21B7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 smtClean="0"/>
                <a:t>        </a:t>
              </a:r>
              <a:endParaRPr lang="es-ES" sz="2800" dirty="0"/>
            </a:p>
          </p:txBody>
        </p:sp>
        <p:sp>
          <p:nvSpPr>
            <p:cNvPr id="61" name="Flecha derecha 60"/>
            <p:cNvSpPr/>
            <p:nvPr/>
          </p:nvSpPr>
          <p:spPr>
            <a:xfrm>
              <a:off x="8953500" y="2019640"/>
              <a:ext cx="1009650" cy="752475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D5C4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endParaRPr lang="es-ES" sz="1400" spc="-1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62" name="Grupo 61"/>
          <p:cNvGrpSpPr/>
          <p:nvPr/>
        </p:nvGrpSpPr>
        <p:grpSpPr>
          <a:xfrm rot="5400000">
            <a:off x="11370131" y="4381672"/>
            <a:ext cx="394220" cy="250090"/>
            <a:chOff x="8905875" y="1981323"/>
            <a:chExt cx="1057275" cy="828551"/>
          </a:xfrm>
        </p:grpSpPr>
        <p:sp>
          <p:nvSpPr>
            <p:cNvPr id="63" name="Flecha derecha 62"/>
            <p:cNvSpPr/>
            <p:nvPr/>
          </p:nvSpPr>
          <p:spPr>
            <a:xfrm>
              <a:off x="8905875" y="1981323"/>
              <a:ext cx="1009650" cy="828551"/>
            </a:xfrm>
            <a:prstGeom prst="rightArrow">
              <a:avLst/>
            </a:prstGeom>
            <a:solidFill>
              <a:srgbClr val="8C21B7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 smtClean="0"/>
                <a:t>        </a:t>
              </a:r>
              <a:endParaRPr lang="es-ES" sz="2800" dirty="0"/>
            </a:p>
          </p:txBody>
        </p:sp>
        <p:sp>
          <p:nvSpPr>
            <p:cNvPr id="64" name="Flecha derecha 63"/>
            <p:cNvSpPr/>
            <p:nvPr/>
          </p:nvSpPr>
          <p:spPr>
            <a:xfrm>
              <a:off x="8953500" y="2019640"/>
              <a:ext cx="1009650" cy="752475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D5C4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endParaRPr lang="es-ES" sz="1400" spc="-100" dirty="0">
                <a:solidFill>
                  <a:srgbClr val="002060"/>
                </a:solidFill>
              </a:endParaRPr>
            </a:p>
          </p:txBody>
        </p:sp>
      </p:grpSp>
      <p:sp>
        <p:nvSpPr>
          <p:cNvPr id="65" name="Rectángulo 64"/>
          <p:cNvSpPr/>
          <p:nvPr/>
        </p:nvSpPr>
        <p:spPr>
          <a:xfrm>
            <a:off x="11132276" y="4752236"/>
            <a:ext cx="8706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1600" dirty="0" smtClean="0">
                <a:latin typeface="Myriad Pro" panose="020B0503030403020204" pitchFamily="34" charset="0"/>
                <a:ea typeface="Times New Roman" panose="02020603050405020304" pitchFamily="18" charset="0"/>
              </a:rPr>
              <a:t>9,1%</a:t>
            </a:r>
            <a:endParaRPr lang="es-ES" sz="1600" dirty="0"/>
          </a:p>
          <a:p>
            <a:pPr algn="ctr"/>
            <a:r>
              <a:rPr lang="es-MX" sz="1600" dirty="0" smtClean="0">
                <a:latin typeface="Myriad Pro" panose="020B0503030403020204" pitchFamily="34" charset="0"/>
                <a:ea typeface="Times New Roman" panose="02020603050405020304" pitchFamily="18" charset="0"/>
              </a:rPr>
              <a:t>terceros</a:t>
            </a:r>
            <a:endParaRPr lang="es-ES" dirty="0" smtClean="0">
              <a:latin typeface="Myriad Pro" panose="020B0503030403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66" name="Rectángulo 65"/>
          <p:cNvSpPr/>
          <p:nvPr/>
        </p:nvSpPr>
        <p:spPr>
          <a:xfrm>
            <a:off x="10176963" y="4761788"/>
            <a:ext cx="7056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1600" dirty="0" smtClean="0">
                <a:latin typeface="Myriad Pro" panose="020B0503030403020204" pitchFamily="34" charset="0"/>
                <a:ea typeface="Times New Roman" panose="02020603050405020304" pitchFamily="18" charset="0"/>
              </a:rPr>
              <a:t>16,6%</a:t>
            </a:r>
            <a:endParaRPr lang="es-ES" sz="1600" dirty="0"/>
          </a:p>
          <a:p>
            <a:pPr algn="ctr"/>
            <a:r>
              <a:rPr lang="es-ES" sz="1600" dirty="0" smtClean="0">
                <a:latin typeface="Myriad Pro" panose="020B0503030403020204" pitchFamily="34" charset="0"/>
                <a:ea typeface="Times New Roman" panose="02020603050405020304" pitchFamily="18" charset="0"/>
              </a:rPr>
              <a:t>hijos</a:t>
            </a:r>
            <a:endParaRPr lang="es-ES" dirty="0" smtClean="0">
              <a:latin typeface="Myriad Pro" panose="020B0503030403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22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000"/>
                            </p:stCondLst>
                            <p:childTnLst>
                              <p:par>
                                <p:cTn id="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6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8000"/>
                            </p:stCondLst>
                            <p:childTnLst>
                              <p:par>
                                <p:cTn id="7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3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3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10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3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3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4000"/>
                            </p:stCondLst>
                            <p:childTnLst>
                              <p:par>
                                <p:cTn id="8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600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2" grpId="0"/>
      <p:bldGraphic spid="56" grpId="0">
        <p:bldAsOne/>
      </p:bldGraphic>
      <p:bldP spid="3" grpId="0"/>
      <p:bldP spid="65" grpId="0"/>
      <p:bldP spid="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ángulo 56"/>
          <p:cNvSpPr/>
          <p:nvPr/>
        </p:nvSpPr>
        <p:spPr>
          <a:xfrm>
            <a:off x="0" y="-1"/>
            <a:ext cx="12192000" cy="6857999"/>
          </a:xfrm>
          <a:prstGeom prst="rect">
            <a:avLst/>
          </a:prstGeom>
          <a:solidFill>
            <a:srgbClr val="F0E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991" y="6393136"/>
            <a:ext cx="1101526" cy="464864"/>
          </a:xfrm>
          <a:prstGeom prst="rect">
            <a:avLst/>
          </a:prstGeom>
        </p:spPr>
      </p:pic>
      <p:grpSp>
        <p:nvGrpSpPr>
          <p:cNvPr id="5" name="Grupo 4"/>
          <p:cNvGrpSpPr>
            <a:grpSpLocks noChangeAspect="1"/>
          </p:cNvGrpSpPr>
          <p:nvPr/>
        </p:nvGrpSpPr>
        <p:grpSpPr>
          <a:xfrm>
            <a:off x="5665330" y="6428232"/>
            <a:ext cx="1229246" cy="381247"/>
            <a:chOff x="2894433" y="4723631"/>
            <a:chExt cx="1363266" cy="422813"/>
          </a:xfrm>
        </p:grpSpPr>
        <p:pic>
          <p:nvPicPr>
            <p:cNvPr id="6" name="Picture 19"/>
            <p:cNvPicPr/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129" t="10683" r="2774" b="15257"/>
            <a:stretch/>
          </p:blipFill>
          <p:spPr bwMode="auto">
            <a:xfrm>
              <a:off x="3255711" y="4768070"/>
              <a:ext cx="1001988" cy="369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" name="Picture 2" descr="escudo misiones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77" r="10577"/>
            <a:stretch>
              <a:fillRect/>
            </a:stretch>
          </p:blipFill>
          <p:spPr bwMode="auto">
            <a:xfrm>
              <a:off x="2894433" y="4723631"/>
              <a:ext cx="332997" cy="422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dondear rectángulo de esquina diagonal 7"/>
          <p:cNvSpPr/>
          <p:nvPr/>
        </p:nvSpPr>
        <p:spPr>
          <a:xfrm>
            <a:off x="9293352" y="6206512"/>
            <a:ext cx="2889504" cy="722376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050" dirty="0" smtClean="0">
                <a:solidFill>
                  <a:srgbClr val="7030A0"/>
                </a:solidFill>
              </a:rPr>
              <a:t>Cra. Silvana Dea Labat</a:t>
            </a:r>
          </a:p>
          <a:p>
            <a:pPr algn="r"/>
            <a:r>
              <a:rPr lang="es-MX" sz="800" dirty="0" smtClean="0">
                <a:solidFill>
                  <a:srgbClr val="7030A0"/>
                </a:solidFill>
              </a:rPr>
              <a:t>Directora Ejecutiva </a:t>
            </a:r>
          </a:p>
          <a:p>
            <a:pPr algn="r"/>
            <a:r>
              <a:rPr lang="es-MX" sz="800" dirty="0" smtClean="0">
                <a:solidFill>
                  <a:srgbClr val="7030A0"/>
                </a:solidFill>
              </a:rPr>
              <a:t>Instituto Provincial de Estadística y Censos</a:t>
            </a:r>
            <a:endParaRPr lang="es-ES" sz="800" dirty="0">
              <a:solidFill>
                <a:srgbClr val="7030A0"/>
              </a:solidFill>
            </a:endParaRPr>
          </a:p>
        </p:txBody>
      </p:sp>
      <p:cxnSp>
        <p:nvCxnSpPr>
          <p:cNvPr id="14" name="Conector recto 13"/>
          <p:cNvCxnSpPr/>
          <p:nvPr/>
        </p:nvCxnSpPr>
        <p:spPr>
          <a:xfrm flipV="1">
            <a:off x="451074" y="990600"/>
            <a:ext cx="5677583" cy="40177"/>
          </a:xfrm>
          <a:prstGeom prst="line">
            <a:avLst/>
          </a:prstGeom>
          <a:ln w="28575">
            <a:solidFill>
              <a:srgbClr val="721B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ángulo 20"/>
          <p:cNvSpPr/>
          <p:nvPr/>
        </p:nvSpPr>
        <p:spPr>
          <a:xfrm>
            <a:off x="2240280" y="3003804"/>
            <a:ext cx="1581912" cy="1014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" name="Grupo 12"/>
          <p:cNvGrpSpPr/>
          <p:nvPr/>
        </p:nvGrpSpPr>
        <p:grpSpPr>
          <a:xfrm>
            <a:off x="8682703" y="3636107"/>
            <a:ext cx="2547411" cy="1024061"/>
            <a:chOff x="9968317" y="1292276"/>
            <a:chExt cx="1930400" cy="719439"/>
          </a:xfrm>
        </p:grpSpPr>
        <p:sp>
          <p:nvSpPr>
            <p:cNvPr id="9" name="Redondear rectángulo de esquina diagonal 8"/>
            <p:cNvSpPr>
              <a:spLocks/>
            </p:cNvSpPr>
            <p:nvPr/>
          </p:nvSpPr>
          <p:spPr>
            <a:xfrm>
              <a:off x="9968317" y="1292276"/>
              <a:ext cx="1930400" cy="719439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7" name="Redondear rectángulo de esquina diagonal 86"/>
            <p:cNvSpPr>
              <a:spLocks/>
            </p:cNvSpPr>
            <p:nvPr/>
          </p:nvSpPr>
          <p:spPr>
            <a:xfrm>
              <a:off x="10039048" y="1343813"/>
              <a:ext cx="1735403" cy="639622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8" name="Redondear rectángulo de esquina diagonal 87"/>
            <p:cNvSpPr>
              <a:spLocks/>
            </p:cNvSpPr>
            <p:nvPr/>
          </p:nvSpPr>
          <p:spPr>
            <a:xfrm>
              <a:off x="10003037" y="1363334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700"/>
                </a:lnSpc>
              </a:pPr>
              <a:r>
                <a:rPr lang="es-MX" sz="2000" dirty="0">
                  <a:latin typeface="Myriad Pro" panose="020B0503030403020204" pitchFamily="34" charset="0"/>
                  <a:ea typeface="Times New Roman" panose="02020603050405020304" pitchFamily="18" charset="0"/>
                </a:rPr>
                <a:t>solicitan prohibición de acercamiento </a:t>
              </a:r>
              <a:r>
                <a:rPr lang="es-MX" sz="2000" dirty="0" smtClean="0">
                  <a:latin typeface="Myriad Pro" panose="020B0503030403020204" pitchFamily="34" charset="0"/>
                  <a:ea typeface="Times New Roman" panose="02020603050405020304" pitchFamily="18" charset="0"/>
                </a:rPr>
                <a:t>del </a:t>
              </a:r>
              <a:r>
                <a:rPr lang="es-MX" sz="2000" dirty="0">
                  <a:latin typeface="Myriad Pro" panose="020B0503030403020204" pitchFamily="34" charset="0"/>
                  <a:ea typeface="Times New Roman" panose="02020603050405020304" pitchFamily="18" charset="0"/>
                </a:rPr>
                <a:t>agresor</a:t>
              </a:r>
              <a:endParaRPr lang="es-MX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upo 22"/>
          <p:cNvGrpSpPr/>
          <p:nvPr/>
        </p:nvGrpSpPr>
        <p:grpSpPr>
          <a:xfrm rot="5400000">
            <a:off x="9526794" y="2345697"/>
            <a:ext cx="787899" cy="362395"/>
            <a:chOff x="8905875" y="1981323"/>
            <a:chExt cx="1057275" cy="828551"/>
          </a:xfrm>
        </p:grpSpPr>
        <p:sp>
          <p:nvSpPr>
            <p:cNvPr id="22" name="Flecha derecha 21"/>
            <p:cNvSpPr/>
            <p:nvPr/>
          </p:nvSpPr>
          <p:spPr>
            <a:xfrm>
              <a:off x="8905875" y="1981323"/>
              <a:ext cx="1009650" cy="828551"/>
            </a:xfrm>
            <a:prstGeom prst="rightArrow">
              <a:avLst/>
            </a:prstGeom>
            <a:solidFill>
              <a:srgbClr val="8C21B7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 smtClean="0"/>
                <a:t>        </a:t>
              </a:r>
              <a:endParaRPr lang="es-ES" sz="2800" dirty="0"/>
            </a:p>
          </p:txBody>
        </p:sp>
        <p:sp>
          <p:nvSpPr>
            <p:cNvPr id="157" name="Flecha derecha 156"/>
            <p:cNvSpPr/>
            <p:nvPr/>
          </p:nvSpPr>
          <p:spPr>
            <a:xfrm>
              <a:off x="8953500" y="2019640"/>
              <a:ext cx="1009650" cy="752475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D5C4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s-ES" spc="-100" dirty="0">
                <a:solidFill>
                  <a:srgbClr val="002060"/>
                </a:solidFill>
              </a:endParaRPr>
            </a:p>
          </p:txBody>
        </p:sp>
      </p:grpSp>
      <p:sp>
        <p:nvSpPr>
          <p:cNvPr id="42" name="Título 1"/>
          <p:cNvSpPr txBox="1">
            <a:spLocks/>
          </p:cNvSpPr>
          <p:nvPr/>
        </p:nvSpPr>
        <p:spPr>
          <a:xfrm>
            <a:off x="407530" y="52959"/>
            <a:ext cx="10515600" cy="10624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400" dirty="0"/>
              <a:t>Denuncias según solicitud por parte del denunciante</a:t>
            </a:r>
            <a:r>
              <a:rPr lang="es-MX" sz="2400" dirty="0" smtClean="0"/>
              <a:t/>
            </a:r>
            <a:br>
              <a:rPr lang="es-MX" sz="2400" dirty="0" smtClean="0"/>
            </a:br>
            <a:r>
              <a:rPr lang="es-MX" sz="2400" dirty="0" smtClean="0"/>
              <a:t>Datos Policía Provincia de Misiones. Año 2019</a:t>
            </a:r>
            <a:endParaRPr lang="es-MX" sz="2400" dirty="0"/>
          </a:p>
        </p:txBody>
      </p:sp>
      <p:graphicFrame>
        <p:nvGraphicFramePr>
          <p:cNvPr id="39" name="Gráfico 38"/>
          <p:cNvGraphicFramePr/>
          <p:nvPr>
            <p:extLst>
              <p:ext uri="{D42A27DB-BD31-4B8C-83A1-F6EECF244321}">
                <p14:modId xmlns:p14="http://schemas.microsoft.com/office/powerpoint/2010/main" val="2992266943"/>
              </p:ext>
            </p:extLst>
          </p:nvPr>
        </p:nvGraphicFramePr>
        <p:xfrm>
          <a:off x="584513" y="1409507"/>
          <a:ext cx="6983166" cy="4599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Rectángulo 1"/>
          <p:cNvSpPr/>
          <p:nvPr/>
        </p:nvSpPr>
        <p:spPr>
          <a:xfrm>
            <a:off x="9416144" y="3101506"/>
            <a:ext cx="12083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dirty="0" smtClean="0">
                <a:latin typeface="Myriad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71,1%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415964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0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2" grpId="0"/>
      <p:bldGraphic spid="39" grpId="0">
        <p:bldAsOne/>
      </p:bldGraphic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70134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/>
          <p:cNvSpPr/>
          <p:nvPr/>
        </p:nvSpPr>
        <p:spPr>
          <a:xfrm>
            <a:off x="0" y="0"/>
            <a:ext cx="5001768" cy="7013448"/>
          </a:xfrm>
          <a:prstGeom prst="rect">
            <a:avLst/>
          </a:prstGeom>
          <a:solidFill>
            <a:srgbClr val="F3EE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39268" y="1470986"/>
            <a:ext cx="2542157" cy="1072836"/>
          </a:xfrm>
          <a:prstGeom prst="rect">
            <a:avLst/>
          </a:prstGeom>
        </p:spPr>
      </p:pic>
      <p:pic>
        <p:nvPicPr>
          <p:cNvPr id="8" name="Picture 19"/>
          <p:cNvPicPr/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29" t="10683" r="2774" b="15257"/>
          <a:stretch/>
        </p:blipFill>
        <p:spPr bwMode="auto">
          <a:xfrm>
            <a:off x="1569387" y="5490424"/>
            <a:ext cx="1657572" cy="621536"/>
          </a:xfrm>
          <a:prstGeom prst="rect">
            <a:avLst/>
          </a:prstGeom>
          <a:noFill/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ítulo 8"/>
          <p:cNvSpPr txBox="1">
            <a:spLocks/>
          </p:cNvSpPr>
          <p:nvPr/>
        </p:nvSpPr>
        <p:spPr>
          <a:xfrm>
            <a:off x="5907024" y="1135856"/>
            <a:ext cx="5897880" cy="39456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ts val="4000"/>
              </a:lnSpc>
            </a:pPr>
            <a:r>
              <a:rPr lang="es-MX" sz="3600" b="1" spc="200" dirty="0" smtClean="0">
                <a:solidFill>
                  <a:schemeClr val="bg1"/>
                </a:solidFill>
              </a:rPr>
              <a:t>“Es muy difícil mejorar lo que no se puede medir…”</a:t>
            </a:r>
          </a:p>
          <a:p>
            <a:pPr algn="r">
              <a:lnSpc>
                <a:spcPts val="4000"/>
              </a:lnSpc>
            </a:pPr>
            <a:endParaRPr lang="es-MX" sz="3600" b="1" spc="200" dirty="0" smtClean="0">
              <a:solidFill>
                <a:schemeClr val="bg1"/>
              </a:solidFill>
            </a:endParaRPr>
          </a:p>
          <a:p>
            <a:pPr algn="r">
              <a:lnSpc>
                <a:spcPts val="4000"/>
              </a:lnSpc>
            </a:pPr>
            <a:r>
              <a:rPr lang="es-MX" sz="2800" spc="200" dirty="0" smtClean="0">
                <a:solidFill>
                  <a:schemeClr val="bg1"/>
                </a:solidFill>
              </a:rPr>
              <a:t>Muchas Gracias</a:t>
            </a:r>
            <a:endParaRPr lang="es-ES" spc="200" dirty="0">
              <a:solidFill>
                <a:schemeClr val="bg1"/>
              </a:solidFill>
            </a:endParaRPr>
          </a:p>
        </p:txBody>
      </p:sp>
      <p:sp>
        <p:nvSpPr>
          <p:cNvPr id="11" name="Redondear rectángulo de esquina diagonal 10"/>
          <p:cNvSpPr/>
          <p:nvPr/>
        </p:nvSpPr>
        <p:spPr>
          <a:xfrm>
            <a:off x="8933688" y="5867878"/>
            <a:ext cx="2889504" cy="722376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dirty="0" smtClean="0">
                <a:solidFill>
                  <a:schemeClr val="bg1"/>
                </a:solidFill>
              </a:rPr>
              <a:t>Cra. Silvana Dea Labat</a:t>
            </a:r>
          </a:p>
          <a:p>
            <a:pPr algn="r"/>
            <a:r>
              <a:rPr lang="es-MX" sz="1200" dirty="0" smtClean="0">
                <a:solidFill>
                  <a:schemeClr val="bg1"/>
                </a:solidFill>
              </a:rPr>
              <a:t>Directora Ejecutiva </a:t>
            </a:r>
          </a:p>
          <a:p>
            <a:pPr algn="r"/>
            <a:r>
              <a:rPr lang="es-MX" sz="1200" dirty="0" smtClean="0">
                <a:solidFill>
                  <a:schemeClr val="bg1"/>
                </a:solidFill>
              </a:rPr>
              <a:t>Instituto Provincial de Estadística y Censos</a:t>
            </a:r>
            <a:endParaRPr lang="es-ES" sz="1200" dirty="0">
              <a:solidFill>
                <a:schemeClr val="bg1"/>
              </a:solidFill>
            </a:endParaRPr>
          </a:p>
        </p:txBody>
      </p:sp>
      <p:sp>
        <p:nvSpPr>
          <p:cNvPr id="12" name="Redondear rectángulo de esquina diagonal 11"/>
          <p:cNvSpPr/>
          <p:nvPr/>
        </p:nvSpPr>
        <p:spPr>
          <a:xfrm>
            <a:off x="10430256" y="5504688"/>
            <a:ext cx="1539240" cy="356616"/>
          </a:xfrm>
          <a:prstGeom prst="round2Diag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00" b="1" spc="300" dirty="0">
              <a:solidFill>
                <a:schemeClr val="bg1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103" y="4424850"/>
            <a:ext cx="941070" cy="94107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54" t="16658" r="6927" b="30999"/>
          <a:stretch/>
        </p:blipFill>
        <p:spPr>
          <a:xfrm>
            <a:off x="2560507" y="4656112"/>
            <a:ext cx="1232472" cy="556775"/>
          </a:xfrm>
          <a:prstGeom prst="rect">
            <a:avLst/>
          </a:prstGeom>
        </p:spPr>
      </p:pic>
      <p:pic>
        <p:nvPicPr>
          <p:cNvPr id="14" name="Imagen 13" descr="https://desarrollosocial.misiones.gob.ar/wp-content/uploads/2020/04/social-logo.png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29" t="-6087"/>
          <a:stretch/>
        </p:blipFill>
        <p:spPr bwMode="auto">
          <a:xfrm>
            <a:off x="1457103" y="3679787"/>
            <a:ext cx="2769835" cy="5896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4" descr="Ministerio de Trabajo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69" t="-12442" b="1"/>
          <a:stretch/>
        </p:blipFill>
        <p:spPr bwMode="auto">
          <a:xfrm>
            <a:off x="1457103" y="2774653"/>
            <a:ext cx="1565257" cy="607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Ministerio de Trabajo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592" r="50004"/>
          <a:stretch/>
        </p:blipFill>
        <p:spPr bwMode="auto">
          <a:xfrm>
            <a:off x="1457103" y="401967"/>
            <a:ext cx="2135512" cy="799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309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/>
      <p:bldP spid="11" grpId="0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ángulo 28"/>
          <p:cNvSpPr/>
          <p:nvPr/>
        </p:nvSpPr>
        <p:spPr>
          <a:xfrm>
            <a:off x="-2152357" y="-56512"/>
            <a:ext cx="12182856" cy="6858000"/>
          </a:xfrm>
          <a:prstGeom prst="rect">
            <a:avLst/>
          </a:prstGeom>
          <a:solidFill>
            <a:srgbClr val="F0E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5008" y="0"/>
            <a:ext cx="10515600" cy="1325563"/>
          </a:xfrm>
        </p:spPr>
        <p:txBody>
          <a:bodyPr>
            <a:normAutofit/>
          </a:bodyPr>
          <a:lstStyle/>
          <a:p>
            <a:r>
              <a:rPr lang="es-MX" sz="2800" dirty="0" smtClean="0"/>
              <a:t>Datos de la Policía de la </a:t>
            </a:r>
            <a:br>
              <a:rPr lang="es-MX" sz="2800" dirty="0" smtClean="0"/>
            </a:br>
            <a:r>
              <a:rPr lang="es-MX" sz="2800" dirty="0" smtClean="0"/>
              <a:t>Provincia de Misiones</a:t>
            </a:r>
            <a:endParaRPr lang="es-ES" sz="2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991" y="6393136"/>
            <a:ext cx="1101526" cy="464864"/>
          </a:xfrm>
          <a:prstGeom prst="rect">
            <a:avLst/>
          </a:prstGeom>
        </p:spPr>
      </p:pic>
      <p:grpSp>
        <p:nvGrpSpPr>
          <p:cNvPr id="5" name="Grupo 4"/>
          <p:cNvGrpSpPr>
            <a:grpSpLocks noChangeAspect="1"/>
          </p:cNvGrpSpPr>
          <p:nvPr/>
        </p:nvGrpSpPr>
        <p:grpSpPr>
          <a:xfrm>
            <a:off x="5208130" y="6428232"/>
            <a:ext cx="1229246" cy="381247"/>
            <a:chOff x="2894433" y="4723631"/>
            <a:chExt cx="1363266" cy="422813"/>
          </a:xfrm>
        </p:grpSpPr>
        <p:pic>
          <p:nvPicPr>
            <p:cNvPr id="6" name="Picture 19"/>
            <p:cNvPicPr/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129" t="10683" r="2774" b="15257"/>
            <a:stretch/>
          </p:blipFill>
          <p:spPr bwMode="auto">
            <a:xfrm>
              <a:off x="3255711" y="4768070"/>
              <a:ext cx="1001988" cy="369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" name="Picture 2" descr="escudo misiones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77" r="10577"/>
            <a:stretch>
              <a:fillRect/>
            </a:stretch>
          </p:blipFill>
          <p:spPr bwMode="auto">
            <a:xfrm>
              <a:off x="2894433" y="4723631"/>
              <a:ext cx="332997" cy="422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dondear rectángulo de esquina diagonal 7"/>
          <p:cNvSpPr/>
          <p:nvPr/>
        </p:nvSpPr>
        <p:spPr>
          <a:xfrm>
            <a:off x="9293352" y="6206512"/>
            <a:ext cx="2889504" cy="722376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050" dirty="0" smtClean="0">
                <a:solidFill>
                  <a:srgbClr val="7030A0"/>
                </a:solidFill>
              </a:rPr>
              <a:t>Cra. Silvana Dea Labat</a:t>
            </a:r>
          </a:p>
          <a:p>
            <a:pPr algn="r"/>
            <a:r>
              <a:rPr lang="es-MX" sz="800" dirty="0" smtClean="0">
                <a:solidFill>
                  <a:srgbClr val="7030A0"/>
                </a:solidFill>
              </a:rPr>
              <a:t>Directora Ejecutiva </a:t>
            </a:r>
          </a:p>
          <a:p>
            <a:pPr algn="r"/>
            <a:r>
              <a:rPr lang="es-MX" sz="800" dirty="0" smtClean="0">
                <a:solidFill>
                  <a:srgbClr val="7030A0"/>
                </a:solidFill>
              </a:rPr>
              <a:t>Instituto Provincial de Estadística y Censos</a:t>
            </a:r>
            <a:endParaRPr lang="es-ES" sz="800" dirty="0">
              <a:solidFill>
                <a:srgbClr val="7030A0"/>
              </a:solidFill>
            </a:endParaRPr>
          </a:p>
        </p:txBody>
      </p:sp>
      <p:cxnSp>
        <p:nvCxnSpPr>
          <p:cNvPr id="14" name="Conector recto 13"/>
          <p:cNvCxnSpPr/>
          <p:nvPr/>
        </p:nvCxnSpPr>
        <p:spPr>
          <a:xfrm>
            <a:off x="553212" y="1161288"/>
            <a:ext cx="3374136" cy="0"/>
          </a:xfrm>
          <a:prstGeom prst="line">
            <a:avLst/>
          </a:prstGeom>
          <a:ln w="28575">
            <a:solidFill>
              <a:srgbClr val="721B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ángulo 20"/>
          <p:cNvSpPr/>
          <p:nvPr/>
        </p:nvSpPr>
        <p:spPr>
          <a:xfrm>
            <a:off x="2240280" y="3003804"/>
            <a:ext cx="1581912" cy="1014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2" name="Grupo 21"/>
          <p:cNvGrpSpPr/>
          <p:nvPr/>
        </p:nvGrpSpPr>
        <p:grpSpPr>
          <a:xfrm>
            <a:off x="6658356" y="2400301"/>
            <a:ext cx="2313432" cy="2368296"/>
            <a:chOff x="1883664" y="2350008"/>
            <a:chExt cx="2313432" cy="2368296"/>
          </a:xfrm>
        </p:grpSpPr>
        <p:sp>
          <p:nvSpPr>
            <p:cNvPr id="23" name="Elipse 22"/>
            <p:cNvSpPr/>
            <p:nvPr/>
          </p:nvSpPr>
          <p:spPr>
            <a:xfrm>
              <a:off x="1883664" y="2350008"/>
              <a:ext cx="2295144" cy="2331720"/>
            </a:xfrm>
            <a:prstGeom prst="ellipse">
              <a:avLst/>
            </a:prstGeom>
            <a:solidFill>
              <a:srgbClr val="721B95"/>
            </a:solidFill>
            <a:ln w="28575">
              <a:solidFill>
                <a:srgbClr val="721B9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" name="Elipse 23"/>
            <p:cNvSpPr/>
            <p:nvPr/>
          </p:nvSpPr>
          <p:spPr>
            <a:xfrm>
              <a:off x="1901952" y="2386584"/>
              <a:ext cx="2295144" cy="2331720"/>
            </a:xfrm>
            <a:prstGeom prst="ellipse">
              <a:avLst/>
            </a:prstGeom>
            <a:solidFill>
              <a:srgbClr val="8C21B7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" name="Elipse 24"/>
            <p:cNvSpPr/>
            <p:nvPr/>
          </p:nvSpPr>
          <p:spPr>
            <a:xfrm>
              <a:off x="1901952" y="2404872"/>
              <a:ext cx="2258568" cy="2212848"/>
            </a:xfrm>
            <a:prstGeom prst="ellipse">
              <a:avLst/>
            </a:prstGeom>
            <a:solidFill>
              <a:srgbClr val="B482DA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" name="Elipse 25"/>
            <p:cNvSpPr/>
            <p:nvPr/>
          </p:nvSpPr>
          <p:spPr>
            <a:xfrm>
              <a:off x="1908048" y="2429256"/>
              <a:ext cx="2252472" cy="218846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000" dirty="0" smtClean="0">
                  <a:solidFill>
                    <a:schemeClr val="tx1"/>
                  </a:solidFill>
                </a:rPr>
                <a:t>AÑO</a:t>
              </a:r>
              <a:r>
                <a:rPr lang="es-MX" sz="3200" dirty="0" smtClean="0">
                  <a:solidFill>
                    <a:schemeClr val="tx1"/>
                  </a:solidFill>
                </a:rPr>
                <a:t> </a:t>
              </a:r>
              <a:r>
                <a:rPr lang="es-MX" sz="2800" dirty="0" smtClean="0">
                  <a:solidFill>
                    <a:schemeClr val="tx1"/>
                  </a:solidFill>
                </a:rPr>
                <a:t>2019</a:t>
              </a:r>
            </a:p>
            <a:p>
              <a:pPr algn="ctr"/>
              <a:r>
                <a:rPr lang="es-MX" sz="3600" dirty="0" smtClean="0">
                  <a:solidFill>
                    <a:schemeClr val="tx1"/>
                  </a:solidFill>
                </a:rPr>
                <a:t>21.701</a:t>
              </a:r>
              <a:r>
                <a:rPr lang="es-MX" sz="3200" dirty="0" smtClean="0">
                  <a:solidFill>
                    <a:schemeClr val="tx1"/>
                  </a:solidFill>
                </a:rPr>
                <a:t> </a:t>
              </a:r>
              <a:r>
                <a:rPr lang="es-MX" sz="2000" dirty="0" smtClean="0">
                  <a:solidFill>
                    <a:schemeClr val="tx1"/>
                  </a:solidFill>
                </a:rPr>
                <a:t>DENUNCIAS</a:t>
              </a:r>
              <a:endParaRPr lang="es-ES" sz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779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ángulo 41"/>
          <p:cNvSpPr/>
          <p:nvPr/>
        </p:nvSpPr>
        <p:spPr>
          <a:xfrm>
            <a:off x="-252888" y="-306800"/>
            <a:ext cx="12538570" cy="7122190"/>
          </a:xfrm>
          <a:prstGeom prst="rect">
            <a:avLst/>
          </a:prstGeom>
          <a:solidFill>
            <a:srgbClr val="F3EE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5008" y="1"/>
            <a:ext cx="10515600" cy="106243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Datos de la Policía de la </a:t>
            </a:r>
            <a:br>
              <a:rPr lang="es-MX" sz="2800" dirty="0" smtClean="0"/>
            </a:br>
            <a:r>
              <a:rPr lang="es-MX" sz="2800" dirty="0" smtClean="0"/>
              <a:t>Provincia de Misiones</a:t>
            </a:r>
            <a:endParaRPr lang="es-ES" sz="2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991" y="6393136"/>
            <a:ext cx="1101526" cy="464864"/>
          </a:xfrm>
          <a:prstGeom prst="rect">
            <a:avLst/>
          </a:prstGeom>
        </p:spPr>
      </p:pic>
      <p:grpSp>
        <p:nvGrpSpPr>
          <p:cNvPr id="5" name="Grupo 4"/>
          <p:cNvGrpSpPr>
            <a:grpSpLocks noChangeAspect="1"/>
          </p:cNvGrpSpPr>
          <p:nvPr/>
        </p:nvGrpSpPr>
        <p:grpSpPr>
          <a:xfrm>
            <a:off x="5665330" y="6428232"/>
            <a:ext cx="1229246" cy="381247"/>
            <a:chOff x="2894433" y="4723631"/>
            <a:chExt cx="1363266" cy="422813"/>
          </a:xfrm>
        </p:grpSpPr>
        <p:pic>
          <p:nvPicPr>
            <p:cNvPr id="6" name="Picture 19"/>
            <p:cNvPicPr/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129" t="10683" r="2774" b="15257"/>
            <a:stretch/>
          </p:blipFill>
          <p:spPr bwMode="auto">
            <a:xfrm>
              <a:off x="3255711" y="4768070"/>
              <a:ext cx="1001988" cy="369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" name="Picture 2" descr="escudo misiones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77" r="10577"/>
            <a:stretch>
              <a:fillRect/>
            </a:stretch>
          </p:blipFill>
          <p:spPr bwMode="auto">
            <a:xfrm>
              <a:off x="2894433" y="4723631"/>
              <a:ext cx="332997" cy="422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dondear rectángulo de esquina diagonal 7"/>
          <p:cNvSpPr/>
          <p:nvPr/>
        </p:nvSpPr>
        <p:spPr>
          <a:xfrm>
            <a:off x="9293352" y="6206512"/>
            <a:ext cx="2889504" cy="722376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050" dirty="0" smtClean="0">
                <a:solidFill>
                  <a:srgbClr val="7030A0"/>
                </a:solidFill>
              </a:rPr>
              <a:t>Cra. Silvana Dea Labat</a:t>
            </a:r>
          </a:p>
          <a:p>
            <a:pPr algn="r"/>
            <a:r>
              <a:rPr lang="es-MX" sz="800" dirty="0" smtClean="0">
                <a:solidFill>
                  <a:srgbClr val="7030A0"/>
                </a:solidFill>
              </a:rPr>
              <a:t>Directora Ejecutiva </a:t>
            </a:r>
          </a:p>
          <a:p>
            <a:pPr algn="r"/>
            <a:r>
              <a:rPr lang="es-MX" sz="800" dirty="0" smtClean="0">
                <a:solidFill>
                  <a:srgbClr val="7030A0"/>
                </a:solidFill>
              </a:rPr>
              <a:t>Instituto Provincial de Estadística y Censos</a:t>
            </a:r>
            <a:endParaRPr lang="es-ES" sz="800" dirty="0">
              <a:solidFill>
                <a:srgbClr val="7030A0"/>
              </a:solidFill>
            </a:endParaRPr>
          </a:p>
        </p:txBody>
      </p:sp>
      <p:cxnSp>
        <p:nvCxnSpPr>
          <p:cNvPr id="14" name="Conector recto 13"/>
          <p:cNvCxnSpPr/>
          <p:nvPr/>
        </p:nvCxnSpPr>
        <p:spPr>
          <a:xfrm>
            <a:off x="553212" y="950976"/>
            <a:ext cx="3374136" cy="0"/>
          </a:xfrm>
          <a:prstGeom prst="line">
            <a:avLst/>
          </a:prstGeom>
          <a:ln w="28575">
            <a:solidFill>
              <a:srgbClr val="721B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upo 18"/>
          <p:cNvGrpSpPr>
            <a:grpSpLocks noChangeAspect="1"/>
          </p:cNvGrpSpPr>
          <p:nvPr/>
        </p:nvGrpSpPr>
        <p:grpSpPr>
          <a:xfrm>
            <a:off x="1026871" y="2201160"/>
            <a:ext cx="2057476" cy="2106270"/>
            <a:chOff x="1883664" y="2350008"/>
            <a:chExt cx="2313432" cy="2368296"/>
          </a:xfrm>
        </p:grpSpPr>
        <p:sp>
          <p:nvSpPr>
            <p:cNvPr id="15" name="Elipse 14"/>
            <p:cNvSpPr/>
            <p:nvPr/>
          </p:nvSpPr>
          <p:spPr>
            <a:xfrm>
              <a:off x="1883664" y="2350008"/>
              <a:ext cx="2295144" cy="2331720"/>
            </a:xfrm>
            <a:prstGeom prst="ellipse">
              <a:avLst/>
            </a:prstGeom>
            <a:solidFill>
              <a:srgbClr val="721B95"/>
            </a:solidFill>
            <a:ln w="28575">
              <a:solidFill>
                <a:srgbClr val="721B9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Elipse 15"/>
            <p:cNvSpPr/>
            <p:nvPr/>
          </p:nvSpPr>
          <p:spPr>
            <a:xfrm>
              <a:off x="1901952" y="2386584"/>
              <a:ext cx="2295144" cy="2331720"/>
            </a:xfrm>
            <a:prstGeom prst="ellipse">
              <a:avLst/>
            </a:prstGeom>
            <a:solidFill>
              <a:srgbClr val="8C21B7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Elipse 16"/>
            <p:cNvSpPr/>
            <p:nvPr/>
          </p:nvSpPr>
          <p:spPr>
            <a:xfrm>
              <a:off x="1901952" y="2404872"/>
              <a:ext cx="2258568" cy="2212848"/>
            </a:xfrm>
            <a:prstGeom prst="ellipse">
              <a:avLst/>
            </a:prstGeom>
            <a:solidFill>
              <a:srgbClr val="B482DA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Elipse 17"/>
            <p:cNvSpPr/>
            <p:nvPr/>
          </p:nvSpPr>
          <p:spPr>
            <a:xfrm>
              <a:off x="1908048" y="2429256"/>
              <a:ext cx="2252472" cy="218846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3600" dirty="0" smtClean="0">
                  <a:solidFill>
                    <a:schemeClr val="tx1"/>
                  </a:solidFill>
                </a:rPr>
                <a:t>75</a:t>
              </a:r>
              <a:r>
                <a:rPr lang="es-MX" sz="2800" dirty="0" smtClean="0">
                  <a:solidFill>
                    <a:schemeClr val="tx1"/>
                  </a:solidFill>
                </a:rPr>
                <a:t>%</a:t>
              </a:r>
              <a:r>
                <a:rPr lang="es-MX" sz="4000" dirty="0" smtClean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s-MX" sz="2000" dirty="0" smtClean="0">
                  <a:solidFill>
                    <a:schemeClr val="tx1"/>
                  </a:solidFill>
                </a:rPr>
                <a:t>PROPIA VÍCTIMA  </a:t>
              </a:r>
            </a:p>
            <a:p>
              <a:pPr algn="ctr"/>
              <a:endParaRPr lang="es-E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1" name="Rectángulo 20"/>
          <p:cNvSpPr/>
          <p:nvPr/>
        </p:nvSpPr>
        <p:spPr>
          <a:xfrm>
            <a:off x="2240280" y="3003804"/>
            <a:ext cx="1581912" cy="1014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0" name="Grupo 19"/>
          <p:cNvGrpSpPr>
            <a:grpSpLocks noChangeAspect="1"/>
          </p:cNvGrpSpPr>
          <p:nvPr/>
        </p:nvGrpSpPr>
        <p:grpSpPr>
          <a:xfrm>
            <a:off x="4225961" y="2200240"/>
            <a:ext cx="2057476" cy="2106270"/>
            <a:chOff x="1883664" y="2350008"/>
            <a:chExt cx="2313432" cy="2368296"/>
          </a:xfrm>
        </p:grpSpPr>
        <p:sp>
          <p:nvSpPr>
            <p:cNvPr id="27" name="Elipse 26"/>
            <p:cNvSpPr/>
            <p:nvPr/>
          </p:nvSpPr>
          <p:spPr>
            <a:xfrm>
              <a:off x="1883664" y="2350008"/>
              <a:ext cx="2295144" cy="2331720"/>
            </a:xfrm>
            <a:prstGeom prst="ellipse">
              <a:avLst/>
            </a:prstGeom>
            <a:solidFill>
              <a:srgbClr val="721B95"/>
            </a:solidFill>
            <a:ln w="28575">
              <a:solidFill>
                <a:srgbClr val="721B9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8" name="Elipse 27"/>
            <p:cNvSpPr/>
            <p:nvPr/>
          </p:nvSpPr>
          <p:spPr>
            <a:xfrm>
              <a:off x="1901952" y="2386584"/>
              <a:ext cx="2295144" cy="2331720"/>
            </a:xfrm>
            <a:prstGeom prst="ellipse">
              <a:avLst/>
            </a:prstGeom>
            <a:solidFill>
              <a:srgbClr val="8C21B7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9" name="Elipse 28"/>
            <p:cNvSpPr/>
            <p:nvPr/>
          </p:nvSpPr>
          <p:spPr>
            <a:xfrm>
              <a:off x="1901952" y="2404872"/>
              <a:ext cx="2258568" cy="2212848"/>
            </a:xfrm>
            <a:prstGeom prst="ellipse">
              <a:avLst/>
            </a:prstGeom>
            <a:solidFill>
              <a:srgbClr val="B482DA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0" name="Elipse 29"/>
            <p:cNvSpPr/>
            <p:nvPr/>
          </p:nvSpPr>
          <p:spPr>
            <a:xfrm>
              <a:off x="1908048" y="2429256"/>
              <a:ext cx="2252472" cy="218846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3600" dirty="0" smtClean="0">
                  <a:solidFill>
                    <a:schemeClr val="tx1"/>
                  </a:solidFill>
                </a:rPr>
                <a:t>25</a:t>
              </a:r>
              <a:r>
                <a:rPr lang="es-MX" sz="2800" dirty="0" smtClean="0">
                  <a:solidFill>
                    <a:schemeClr val="tx1"/>
                  </a:solidFill>
                </a:rPr>
                <a:t>% </a:t>
              </a:r>
            </a:p>
            <a:p>
              <a:pPr algn="ctr"/>
              <a:r>
                <a:rPr lang="es-MX" sz="2000" dirty="0" smtClean="0">
                  <a:solidFill>
                    <a:schemeClr val="tx1"/>
                  </a:solidFill>
                </a:rPr>
                <a:t>NO ES LA </a:t>
              </a:r>
            </a:p>
            <a:p>
              <a:pPr algn="ctr"/>
              <a:r>
                <a:rPr lang="es-MX" sz="2000" dirty="0" smtClean="0">
                  <a:solidFill>
                    <a:schemeClr val="tx1"/>
                  </a:solidFill>
                </a:rPr>
                <a:t>VÍCTIMA</a:t>
              </a:r>
            </a:p>
            <a:p>
              <a:pPr algn="ctr"/>
              <a:endParaRPr lang="es-E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7" name="Grupo 36"/>
          <p:cNvGrpSpPr>
            <a:grpSpLocks noChangeAspect="1"/>
          </p:cNvGrpSpPr>
          <p:nvPr/>
        </p:nvGrpSpPr>
        <p:grpSpPr>
          <a:xfrm>
            <a:off x="9240282" y="1060926"/>
            <a:ext cx="2047355" cy="2095909"/>
            <a:chOff x="1883664" y="2350008"/>
            <a:chExt cx="2313432" cy="2368296"/>
          </a:xfrm>
        </p:grpSpPr>
        <p:sp>
          <p:nvSpPr>
            <p:cNvPr id="38" name="Elipse 37"/>
            <p:cNvSpPr/>
            <p:nvPr/>
          </p:nvSpPr>
          <p:spPr>
            <a:xfrm>
              <a:off x="1883664" y="2350008"/>
              <a:ext cx="2295144" cy="2331720"/>
            </a:xfrm>
            <a:prstGeom prst="ellipse">
              <a:avLst/>
            </a:prstGeom>
            <a:solidFill>
              <a:srgbClr val="721B95"/>
            </a:solidFill>
            <a:ln w="28575">
              <a:solidFill>
                <a:srgbClr val="721B9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9" name="Elipse 38"/>
            <p:cNvSpPr/>
            <p:nvPr/>
          </p:nvSpPr>
          <p:spPr>
            <a:xfrm>
              <a:off x="1901952" y="2386584"/>
              <a:ext cx="2295144" cy="2331720"/>
            </a:xfrm>
            <a:prstGeom prst="ellipse">
              <a:avLst/>
            </a:prstGeom>
            <a:solidFill>
              <a:srgbClr val="8C21B7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0" name="Elipse 39"/>
            <p:cNvSpPr/>
            <p:nvPr/>
          </p:nvSpPr>
          <p:spPr>
            <a:xfrm>
              <a:off x="1901952" y="2404872"/>
              <a:ext cx="2258568" cy="2212848"/>
            </a:xfrm>
            <a:prstGeom prst="ellipse">
              <a:avLst/>
            </a:prstGeom>
            <a:solidFill>
              <a:srgbClr val="B482DA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1" name="Elipse 40"/>
            <p:cNvSpPr/>
            <p:nvPr/>
          </p:nvSpPr>
          <p:spPr>
            <a:xfrm>
              <a:off x="1908048" y="2429256"/>
              <a:ext cx="2252472" cy="218846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3200" dirty="0" smtClean="0">
                  <a:solidFill>
                    <a:schemeClr val="tx1"/>
                  </a:solidFill>
                </a:rPr>
                <a:t>80,4</a:t>
              </a:r>
              <a:r>
                <a:rPr lang="es-MX" sz="2400" dirty="0" smtClean="0">
                  <a:solidFill>
                    <a:schemeClr val="tx1"/>
                  </a:solidFill>
                </a:rPr>
                <a:t>%</a:t>
              </a:r>
              <a:r>
                <a:rPr lang="es-MX" sz="2800" dirty="0" smtClean="0">
                  <a:solidFill>
                    <a:schemeClr val="tx1"/>
                  </a:solidFill>
                </a:rPr>
                <a:t> </a:t>
              </a:r>
              <a:r>
                <a:rPr lang="es-MX" dirty="0" smtClean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s-MX" sz="2000" dirty="0" smtClean="0">
                  <a:solidFill>
                    <a:schemeClr val="tx1"/>
                  </a:solidFill>
                </a:rPr>
                <a:t>VÍCTIMA MUJER</a:t>
              </a:r>
              <a:endParaRPr lang="es-E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upo 30"/>
          <p:cNvGrpSpPr>
            <a:grpSpLocks noChangeAspect="1"/>
          </p:cNvGrpSpPr>
          <p:nvPr/>
        </p:nvGrpSpPr>
        <p:grpSpPr>
          <a:xfrm>
            <a:off x="4751523" y="138260"/>
            <a:ext cx="1803891" cy="1846671"/>
            <a:chOff x="1883664" y="2350008"/>
            <a:chExt cx="2313432" cy="2368296"/>
          </a:xfrm>
        </p:grpSpPr>
        <p:sp>
          <p:nvSpPr>
            <p:cNvPr id="43" name="Elipse 42"/>
            <p:cNvSpPr/>
            <p:nvPr/>
          </p:nvSpPr>
          <p:spPr>
            <a:xfrm>
              <a:off x="1883664" y="2350008"/>
              <a:ext cx="2295144" cy="2331720"/>
            </a:xfrm>
            <a:prstGeom prst="ellipse">
              <a:avLst/>
            </a:prstGeom>
            <a:solidFill>
              <a:srgbClr val="721B95"/>
            </a:solidFill>
            <a:ln w="28575">
              <a:solidFill>
                <a:srgbClr val="721B9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4" name="Elipse 43"/>
            <p:cNvSpPr/>
            <p:nvPr/>
          </p:nvSpPr>
          <p:spPr>
            <a:xfrm>
              <a:off x="1901952" y="2386584"/>
              <a:ext cx="2295144" cy="2331720"/>
            </a:xfrm>
            <a:prstGeom prst="ellipse">
              <a:avLst/>
            </a:prstGeom>
            <a:solidFill>
              <a:srgbClr val="8C21B7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5" name="Elipse 44"/>
            <p:cNvSpPr/>
            <p:nvPr/>
          </p:nvSpPr>
          <p:spPr>
            <a:xfrm>
              <a:off x="1901952" y="2404872"/>
              <a:ext cx="2258568" cy="2212848"/>
            </a:xfrm>
            <a:prstGeom prst="ellipse">
              <a:avLst/>
            </a:prstGeom>
            <a:solidFill>
              <a:srgbClr val="B482DA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6" name="Elipse 45"/>
            <p:cNvSpPr/>
            <p:nvPr/>
          </p:nvSpPr>
          <p:spPr>
            <a:xfrm>
              <a:off x="1908048" y="2429256"/>
              <a:ext cx="2252472" cy="218846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3200" dirty="0" smtClean="0">
                  <a:solidFill>
                    <a:schemeClr val="tx1"/>
                  </a:solidFill>
                </a:rPr>
                <a:t>43,5</a:t>
              </a:r>
              <a:r>
                <a:rPr lang="es-MX" sz="2400" dirty="0" smtClean="0">
                  <a:solidFill>
                    <a:schemeClr val="tx1"/>
                  </a:solidFill>
                </a:rPr>
                <a:t>%</a:t>
              </a:r>
              <a:r>
                <a:rPr lang="es-MX" sz="4000" dirty="0" smtClean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s-MX" sz="1600" dirty="0" smtClean="0">
                  <a:solidFill>
                    <a:schemeClr val="tx1"/>
                  </a:solidFill>
                </a:rPr>
                <a:t>ANÓNIMOS</a:t>
              </a:r>
            </a:p>
            <a:p>
              <a:pPr algn="ctr"/>
              <a:endParaRPr lang="es-E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Grupo 46"/>
          <p:cNvGrpSpPr>
            <a:grpSpLocks noChangeAspect="1"/>
          </p:cNvGrpSpPr>
          <p:nvPr/>
        </p:nvGrpSpPr>
        <p:grpSpPr>
          <a:xfrm>
            <a:off x="6369760" y="1316931"/>
            <a:ext cx="1803891" cy="1846671"/>
            <a:chOff x="1883664" y="2350008"/>
            <a:chExt cx="2313432" cy="2368296"/>
          </a:xfrm>
        </p:grpSpPr>
        <p:sp>
          <p:nvSpPr>
            <p:cNvPr id="48" name="Elipse 47"/>
            <p:cNvSpPr/>
            <p:nvPr/>
          </p:nvSpPr>
          <p:spPr>
            <a:xfrm>
              <a:off x="1883664" y="2350008"/>
              <a:ext cx="2295144" cy="2331720"/>
            </a:xfrm>
            <a:prstGeom prst="ellipse">
              <a:avLst/>
            </a:prstGeom>
            <a:solidFill>
              <a:srgbClr val="721B95"/>
            </a:solidFill>
            <a:ln w="28575">
              <a:solidFill>
                <a:srgbClr val="721B9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9" name="Elipse 48"/>
            <p:cNvSpPr/>
            <p:nvPr/>
          </p:nvSpPr>
          <p:spPr>
            <a:xfrm>
              <a:off x="1901952" y="2386584"/>
              <a:ext cx="2295144" cy="2331720"/>
            </a:xfrm>
            <a:prstGeom prst="ellipse">
              <a:avLst/>
            </a:prstGeom>
            <a:solidFill>
              <a:srgbClr val="8C21B7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0" name="Elipse 49"/>
            <p:cNvSpPr/>
            <p:nvPr/>
          </p:nvSpPr>
          <p:spPr>
            <a:xfrm>
              <a:off x="1901952" y="2404872"/>
              <a:ext cx="2258568" cy="2212848"/>
            </a:xfrm>
            <a:prstGeom prst="ellipse">
              <a:avLst/>
            </a:prstGeom>
            <a:solidFill>
              <a:srgbClr val="B482DA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1" name="Elipse 50"/>
            <p:cNvSpPr/>
            <p:nvPr/>
          </p:nvSpPr>
          <p:spPr>
            <a:xfrm>
              <a:off x="1908048" y="2429256"/>
              <a:ext cx="2252472" cy="218846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3200" dirty="0" smtClean="0">
                  <a:solidFill>
                    <a:schemeClr val="tx1"/>
                  </a:solidFill>
                </a:rPr>
                <a:t>38,2</a:t>
              </a:r>
              <a:r>
                <a:rPr lang="es-MX" sz="2400" dirty="0" smtClean="0">
                  <a:solidFill>
                    <a:schemeClr val="tx1"/>
                  </a:solidFill>
                </a:rPr>
                <a:t>%</a:t>
              </a:r>
              <a:r>
                <a:rPr lang="es-MX" sz="2800" dirty="0" smtClean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s-MX" dirty="0" smtClean="0">
                  <a:solidFill>
                    <a:schemeClr val="tx1"/>
                  </a:solidFill>
                </a:rPr>
                <a:t>FAMILIAR VÍCTIMA</a:t>
              </a:r>
              <a:endParaRPr lang="es-ES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/>
          <p:cNvGrpSpPr>
            <a:grpSpLocks noChangeAspect="1"/>
          </p:cNvGrpSpPr>
          <p:nvPr/>
        </p:nvGrpSpPr>
        <p:grpSpPr>
          <a:xfrm>
            <a:off x="9256467" y="3647804"/>
            <a:ext cx="2047355" cy="2095909"/>
            <a:chOff x="1883664" y="2350008"/>
            <a:chExt cx="2313432" cy="2368296"/>
          </a:xfrm>
        </p:grpSpPr>
        <p:sp>
          <p:nvSpPr>
            <p:cNvPr id="54" name="Elipse 53"/>
            <p:cNvSpPr/>
            <p:nvPr/>
          </p:nvSpPr>
          <p:spPr>
            <a:xfrm>
              <a:off x="1883664" y="2350008"/>
              <a:ext cx="2295144" cy="2331720"/>
            </a:xfrm>
            <a:prstGeom prst="ellipse">
              <a:avLst/>
            </a:prstGeom>
            <a:solidFill>
              <a:srgbClr val="721B95"/>
            </a:solidFill>
            <a:ln w="28575">
              <a:solidFill>
                <a:srgbClr val="721B9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5" name="Elipse 54"/>
            <p:cNvSpPr/>
            <p:nvPr/>
          </p:nvSpPr>
          <p:spPr>
            <a:xfrm>
              <a:off x="1901952" y="2386584"/>
              <a:ext cx="2295144" cy="2331720"/>
            </a:xfrm>
            <a:prstGeom prst="ellipse">
              <a:avLst/>
            </a:prstGeom>
            <a:solidFill>
              <a:srgbClr val="8C21B7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6" name="Elipse 55"/>
            <p:cNvSpPr/>
            <p:nvPr/>
          </p:nvSpPr>
          <p:spPr>
            <a:xfrm>
              <a:off x="1901952" y="2404872"/>
              <a:ext cx="2258568" cy="2212848"/>
            </a:xfrm>
            <a:prstGeom prst="ellipse">
              <a:avLst/>
            </a:prstGeom>
            <a:solidFill>
              <a:srgbClr val="B482DA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7" name="Elipse 56"/>
            <p:cNvSpPr/>
            <p:nvPr/>
          </p:nvSpPr>
          <p:spPr>
            <a:xfrm>
              <a:off x="1908048" y="2429256"/>
              <a:ext cx="2252472" cy="218846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3200" dirty="0" smtClean="0">
                  <a:solidFill>
                    <a:schemeClr val="tx1"/>
                  </a:solidFill>
                </a:rPr>
                <a:t>19,6</a:t>
              </a:r>
              <a:r>
                <a:rPr lang="es-MX" sz="2400" dirty="0" smtClean="0">
                  <a:solidFill>
                    <a:schemeClr val="tx1"/>
                  </a:solidFill>
                </a:rPr>
                <a:t>%</a:t>
              </a:r>
              <a:r>
                <a:rPr lang="es-MX" sz="3600" dirty="0" smtClean="0">
                  <a:solidFill>
                    <a:schemeClr val="tx1"/>
                  </a:solidFill>
                </a:rPr>
                <a:t> </a:t>
              </a:r>
              <a:r>
                <a:rPr lang="es-MX" dirty="0" smtClean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s-MX" sz="2000" dirty="0" smtClean="0">
                  <a:solidFill>
                    <a:schemeClr val="tx1"/>
                  </a:solidFill>
                </a:rPr>
                <a:t>VÍCTIMA </a:t>
              </a:r>
              <a:r>
                <a:rPr lang="es-MX" sz="2000" dirty="0">
                  <a:solidFill>
                    <a:schemeClr val="tx1"/>
                  </a:solidFill>
                </a:rPr>
                <a:t/>
              </a:r>
              <a:br>
                <a:rPr lang="es-MX" sz="2000" dirty="0">
                  <a:solidFill>
                    <a:schemeClr val="tx1"/>
                  </a:solidFill>
                </a:rPr>
              </a:br>
              <a:r>
                <a:rPr lang="es-MX" sz="2000" dirty="0" smtClean="0">
                  <a:solidFill>
                    <a:schemeClr val="tx1"/>
                  </a:solidFill>
                </a:rPr>
                <a:t>HOMBRE</a:t>
              </a:r>
              <a:endParaRPr lang="es-E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0" name="Grupo 59"/>
          <p:cNvGrpSpPr>
            <a:grpSpLocks noChangeAspect="1"/>
          </p:cNvGrpSpPr>
          <p:nvPr/>
        </p:nvGrpSpPr>
        <p:grpSpPr>
          <a:xfrm>
            <a:off x="4825509" y="4512635"/>
            <a:ext cx="1803891" cy="1846671"/>
            <a:chOff x="1883664" y="2350008"/>
            <a:chExt cx="2313432" cy="2368296"/>
          </a:xfrm>
        </p:grpSpPr>
        <p:sp>
          <p:nvSpPr>
            <p:cNvPr id="61" name="Elipse 60"/>
            <p:cNvSpPr/>
            <p:nvPr/>
          </p:nvSpPr>
          <p:spPr>
            <a:xfrm>
              <a:off x="1883664" y="2350008"/>
              <a:ext cx="2295144" cy="2331720"/>
            </a:xfrm>
            <a:prstGeom prst="ellipse">
              <a:avLst/>
            </a:prstGeom>
            <a:solidFill>
              <a:srgbClr val="721B95"/>
            </a:solidFill>
            <a:ln w="28575">
              <a:solidFill>
                <a:srgbClr val="721B9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2" name="Elipse 61"/>
            <p:cNvSpPr/>
            <p:nvPr/>
          </p:nvSpPr>
          <p:spPr>
            <a:xfrm>
              <a:off x="1901952" y="2386584"/>
              <a:ext cx="2295144" cy="2331720"/>
            </a:xfrm>
            <a:prstGeom prst="ellipse">
              <a:avLst/>
            </a:prstGeom>
            <a:solidFill>
              <a:srgbClr val="8C21B7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3" name="Elipse 62"/>
            <p:cNvSpPr/>
            <p:nvPr/>
          </p:nvSpPr>
          <p:spPr>
            <a:xfrm>
              <a:off x="1901952" y="2404872"/>
              <a:ext cx="2258568" cy="2212848"/>
            </a:xfrm>
            <a:prstGeom prst="ellipse">
              <a:avLst/>
            </a:prstGeom>
            <a:solidFill>
              <a:srgbClr val="B482DA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4" name="Elipse 63"/>
            <p:cNvSpPr/>
            <p:nvPr/>
          </p:nvSpPr>
          <p:spPr>
            <a:xfrm>
              <a:off x="1944624" y="2432160"/>
              <a:ext cx="2252472" cy="218846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3200" dirty="0" smtClean="0">
                  <a:solidFill>
                    <a:schemeClr val="tx1"/>
                  </a:solidFill>
                </a:rPr>
                <a:t>1,6</a:t>
              </a:r>
              <a:r>
                <a:rPr lang="es-MX" sz="2400" dirty="0" smtClean="0">
                  <a:solidFill>
                    <a:schemeClr val="tx1"/>
                  </a:solidFill>
                </a:rPr>
                <a:t>% </a:t>
              </a:r>
            </a:p>
            <a:p>
              <a:pPr algn="ctr"/>
              <a:r>
                <a:rPr lang="es-MX" dirty="0" smtClean="0">
                  <a:solidFill>
                    <a:schemeClr val="tx1"/>
                  </a:solidFill>
                </a:rPr>
                <a:t>NO</a:t>
              </a:r>
              <a:br>
                <a:rPr lang="es-MX" dirty="0" smtClean="0">
                  <a:solidFill>
                    <a:schemeClr val="tx1"/>
                  </a:solidFill>
                </a:rPr>
              </a:br>
              <a:r>
                <a:rPr lang="es-MX" dirty="0" smtClean="0">
                  <a:solidFill>
                    <a:schemeClr val="tx1"/>
                  </a:solidFill>
                </a:rPr>
                <a:t>DEFINIDOS</a:t>
              </a:r>
              <a:endParaRPr lang="es-ES" sz="1100" dirty="0">
                <a:solidFill>
                  <a:schemeClr val="tx1"/>
                </a:solidFill>
              </a:endParaRPr>
            </a:p>
          </p:txBody>
        </p:sp>
      </p:grpSp>
      <p:sp>
        <p:nvSpPr>
          <p:cNvPr id="65" name="Flecha derecha 64"/>
          <p:cNvSpPr>
            <a:spLocks noChangeAspect="1"/>
          </p:cNvSpPr>
          <p:nvPr/>
        </p:nvSpPr>
        <p:spPr>
          <a:xfrm rot="3621157">
            <a:off x="5368752" y="4340135"/>
            <a:ext cx="280797" cy="91968"/>
          </a:xfrm>
          <a:prstGeom prst="rightArrow">
            <a:avLst/>
          </a:prstGeom>
          <a:solidFill>
            <a:srgbClr val="721B95"/>
          </a:solidFill>
          <a:ln>
            <a:solidFill>
              <a:srgbClr val="721B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Flecha derecha 65"/>
          <p:cNvSpPr>
            <a:spLocks noChangeAspect="1"/>
          </p:cNvSpPr>
          <p:nvPr/>
        </p:nvSpPr>
        <p:spPr>
          <a:xfrm rot="16936934">
            <a:off x="5261898" y="2048476"/>
            <a:ext cx="229805" cy="75267"/>
          </a:xfrm>
          <a:prstGeom prst="rightArrow">
            <a:avLst/>
          </a:prstGeom>
          <a:solidFill>
            <a:srgbClr val="721B95"/>
          </a:solidFill>
          <a:ln>
            <a:solidFill>
              <a:srgbClr val="721B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7" name="Flecha derecha 66"/>
          <p:cNvSpPr>
            <a:spLocks noChangeAspect="1"/>
          </p:cNvSpPr>
          <p:nvPr/>
        </p:nvSpPr>
        <p:spPr>
          <a:xfrm rot="19978449">
            <a:off x="6147318" y="2658044"/>
            <a:ext cx="253649" cy="83076"/>
          </a:xfrm>
          <a:prstGeom prst="rightArrow">
            <a:avLst/>
          </a:prstGeom>
          <a:solidFill>
            <a:srgbClr val="721B95"/>
          </a:solidFill>
          <a:ln>
            <a:solidFill>
              <a:srgbClr val="721B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" name="Flecha derecha 70"/>
          <p:cNvSpPr>
            <a:spLocks noChangeAspect="1"/>
          </p:cNvSpPr>
          <p:nvPr/>
        </p:nvSpPr>
        <p:spPr>
          <a:xfrm rot="1051294">
            <a:off x="6175370" y="3682300"/>
            <a:ext cx="241338" cy="79044"/>
          </a:xfrm>
          <a:prstGeom prst="rightArrow">
            <a:avLst/>
          </a:prstGeom>
          <a:solidFill>
            <a:srgbClr val="721B95"/>
          </a:solidFill>
          <a:ln>
            <a:solidFill>
              <a:srgbClr val="721B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3" name="Grupo 72"/>
          <p:cNvGrpSpPr>
            <a:grpSpLocks noChangeAspect="1"/>
          </p:cNvGrpSpPr>
          <p:nvPr/>
        </p:nvGrpSpPr>
        <p:grpSpPr>
          <a:xfrm>
            <a:off x="6357647" y="3269639"/>
            <a:ext cx="1801744" cy="1846671"/>
            <a:chOff x="1868129" y="2350008"/>
            <a:chExt cx="2310679" cy="2368296"/>
          </a:xfrm>
        </p:grpSpPr>
        <p:sp>
          <p:nvSpPr>
            <p:cNvPr id="74" name="Elipse 73"/>
            <p:cNvSpPr/>
            <p:nvPr/>
          </p:nvSpPr>
          <p:spPr>
            <a:xfrm>
              <a:off x="1883664" y="2350008"/>
              <a:ext cx="2295144" cy="2331720"/>
            </a:xfrm>
            <a:prstGeom prst="ellipse">
              <a:avLst/>
            </a:prstGeom>
            <a:solidFill>
              <a:srgbClr val="721B95"/>
            </a:solidFill>
            <a:ln w="28575">
              <a:solidFill>
                <a:srgbClr val="721B9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5" name="Elipse 74"/>
            <p:cNvSpPr/>
            <p:nvPr/>
          </p:nvSpPr>
          <p:spPr>
            <a:xfrm>
              <a:off x="1868129" y="2386584"/>
              <a:ext cx="2295144" cy="2331720"/>
            </a:xfrm>
            <a:prstGeom prst="ellipse">
              <a:avLst/>
            </a:prstGeom>
            <a:solidFill>
              <a:srgbClr val="8C21B7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6" name="Elipse 75"/>
            <p:cNvSpPr/>
            <p:nvPr/>
          </p:nvSpPr>
          <p:spPr>
            <a:xfrm>
              <a:off x="1901952" y="2404872"/>
              <a:ext cx="2258568" cy="2212848"/>
            </a:xfrm>
            <a:prstGeom prst="ellipse">
              <a:avLst/>
            </a:prstGeom>
            <a:solidFill>
              <a:srgbClr val="B482DA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7" name="Elipse 76"/>
            <p:cNvSpPr/>
            <p:nvPr/>
          </p:nvSpPr>
          <p:spPr>
            <a:xfrm>
              <a:off x="1908048" y="2429256"/>
              <a:ext cx="2252472" cy="218846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3200" dirty="0" smtClean="0">
                  <a:solidFill>
                    <a:schemeClr val="tx1"/>
                  </a:solidFill>
                </a:rPr>
                <a:t>14</a:t>
              </a:r>
              <a:r>
                <a:rPr lang="es-MX" sz="2400" dirty="0" smtClean="0">
                  <a:solidFill>
                    <a:schemeClr val="tx1"/>
                  </a:solidFill>
                </a:rPr>
                <a:t>%</a:t>
              </a:r>
              <a:r>
                <a:rPr lang="es-MX" sz="3600" dirty="0" smtClean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s-MX" dirty="0" smtClean="0">
                  <a:solidFill>
                    <a:schemeClr val="tx1"/>
                  </a:solidFill>
                </a:rPr>
                <a:t>TERCEROS</a:t>
              </a:r>
              <a:endParaRPr lang="es-ES" sz="11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797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47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500"/>
                            </p:stCondLst>
                            <p:childTnLst>
                              <p:par>
                                <p:cTn id="48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57" presetID="47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4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600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9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1000"/>
                            </p:stCondLst>
                            <p:childTnLst>
                              <p:par>
                                <p:cTn id="75" presetID="47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4500"/>
                            </p:stCondLst>
                            <p:childTnLst>
                              <p:par>
                                <p:cTn id="81" presetID="47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7000"/>
                            </p:stCondLst>
                            <p:childTnLst>
                              <p:par>
                                <p:cTn id="87" presetID="47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65" grpId="0" animBg="1"/>
      <p:bldP spid="66" grpId="0" animBg="1"/>
      <p:bldP spid="67" grpId="0" animBg="1"/>
      <p:bldP spid="7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ángulo 41"/>
          <p:cNvSpPr/>
          <p:nvPr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rgbClr val="F0E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7530" y="249360"/>
            <a:ext cx="10515600" cy="1062438"/>
          </a:xfrm>
        </p:spPr>
        <p:txBody>
          <a:bodyPr>
            <a:noAutofit/>
          </a:bodyPr>
          <a:lstStyle/>
          <a:p>
            <a:r>
              <a:rPr lang="es-MX" sz="2800" dirty="0" smtClean="0"/>
              <a:t>Intervenciones telefónicas según edad de la víctima</a:t>
            </a:r>
            <a:br>
              <a:rPr lang="es-MX" sz="2800" dirty="0" smtClean="0"/>
            </a:br>
            <a:r>
              <a:rPr lang="es-MX" sz="2800" dirty="0" smtClean="0"/>
              <a:t>Datos de la Línea 137 - Año 2019</a:t>
            </a:r>
            <a:br>
              <a:rPr lang="es-MX" sz="2800" dirty="0" smtClean="0"/>
            </a:br>
            <a:endParaRPr lang="es-ES" sz="2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991" y="6393136"/>
            <a:ext cx="1101526" cy="464864"/>
          </a:xfrm>
          <a:prstGeom prst="rect">
            <a:avLst/>
          </a:prstGeom>
        </p:spPr>
      </p:pic>
      <p:grpSp>
        <p:nvGrpSpPr>
          <p:cNvPr id="5" name="Grupo 4"/>
          <p:cNvGrpSpPr>
            <a:grpSpLocks noChangeAspect="1"/>
          </p:cNvGrpSpPr>
          <p:nvPr/>
        </p:nvGrpSpPr>
        <p:grpSpPr>
          <a:xfrm>
            <a:off x="5665330" y="6428232"/>
            <a:ext cx="1229246" cy="381247"/>
            <a:chOff x="2894433" y="4723631"/>
            <a:chExt cx="1363266" cy="422813"/>
          </a:xfrm>
        </p:grpSpPr>
        <p:pic>
          <p:nvPicPr>
            <p:cNvPr id="6" name="Picture 19"/>
            <p:cNvPicPr/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129" t="10683" r="2774" b="15257"/>
            <a:stretch/>
          </p:blipFill>
          <p:spPr bwMode="auto">
            <a:xfrm>
              <a:off x="3255711" y="4768070"/>
              <a:ext cx="1001988" cy="369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" name="Picture 2" descr="escudo misiones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77" r="10577"/>
            <a:stretch>
              <a:fillRect/>
            </a:stretch>
          </p:blipFill>
          <p:spPr bwMode="auto">
            <a:xfrm>
              <a:off x="2894433" y="4723631"/>
              <a:ext cx="332997" cy="422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dondear rectángulo de esquina diagonal 7"/>
          <p:cNvSpPr/>
          <p:nvPr/>
        </p:nvSpPr>
        <p:spPr>
          <a:xfrm>
            <a:off x="9293352" y="6206512"/>
            <a:ext cx="2889504" cy="722376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050" dirty="0" smtClean="0">
                <a:solidFill>
                  <a:srgbClr val="7030A0"/>
                </a:solidFill>
              </a:rPr>
              <a:t>Cra. Silvana Dea Labat</a:t>
            </a:r>
          </a:p>
          <a:p>
            <a:pPr algn="r"/>
            <a:r>
              <a:rPr lang="es-MX" sz="800" dirty="0" smtClean="0">
                <a:solidFill>
                  <a:srgbClr val="7030A0"/>
                </a:solidFill>
              </a:rPr>
              <a:t>Directora Ejecutiva </a:t>
            </a:r>
          </a:p>
          <a:p>
            <a:pPr algn="r"/>
            <a:r>
              <a:rPr lang="es-MX" sz="800" dirty="0" smtClean="0">
                <a:solidFill>
                  <a:srgbClr val="7030A0"/>
                </a:solidFill>
              </a:rPr>
              <a:t>Instituto Provincial de Estadística y Censos</a:t>
            </a:r>
            <a:endParaRPr lang="es-ES" sz="800" dirty="0">
              <a:solidFill>
                <a:srgbClr val="7030A0"/>
              </a:solidFill>
            </a:endParaRPr>
          </a:p>
        </p:txBody>
      </p:sp>
      <p:cxnSp>
        <p:nvCxnSpPr>
          <p:cNvPr id="14" name="Conector recto 13"/>
          <p:cNvCxnSpPr/>
          <p:nvPr/>
        </p:nvCxnSpPr>
        <p:spPr>
          <a:xfrm flipV="1">
            <a:off x="461960" y="1012371"/>
            <a:ext cx="4763184" cy="18405"/>
          </a:xfrm>
          <a:prstGeom prst="line">
            <a:avLst/>
          </a:prstGeom>
          <a:ln w="28575">
            <a:solidFill>
              <a:srgbClr val="721B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ángulo 20"/>
          <p:cNvSpPr/>
          <p:nvPr/>
        </p:nvSpPr>
        <p:spPr>
          <a:xfrm>
            <a:off x="2240280" y="3003804"/>
            <a:ext cx="1581912" cy="1014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58" name="Gráfico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4484863"/>
              </p:ext>
            </p:extLst>
          </p:nvPr>
        </p:nvGraphicFramePr>
        <p:xfrm>
          <a:off x="395082" y="1406088"/>
          <a:ext cx="7492878" cy="4393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13" name="Grupo 12"/>
          <p:cNvGrpSpPr/>
          <p:nvPr/>
        </p:nvGrpSpPr>
        <p:grpSpPr>
          <a:xfrm>
            <a:off x="9892152" y="1475039"/>
            <a:ext cx="1930400" cy="532345"/>
            <a:chOff x="9968317" y="1292277"/>
            <a:chExt cx="1930400" cy="719439"/>
          </a:xfrm>
        </p:grpSpPr>
        <p:sp>
          <p:nvSpPr>
            <p:cNvPr id="9" name="Redondear rectángulo de esquina diagonal 8"/>
            <p:cNvSpPr>
              <a:spLocks/>
            </p:cNvSpPr>
            <p:nvPr/>
          </p:nvSpPr>
          <p:spPr>
            <a:xfrm>
              <a:off x="9968317" y="1292277"/>
              <a:ext cx="1930400" cy="719439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7" name="Redondear rectángulo de esquina diagonal 86"/>
            <p:cNvSpPr>
              <a:spLocks/>
            </p:cNvSpPr>
            <p:nvPr/>
          </p:nvSpPr>
          <p:spPr>
            <a:xfrm>
              <a:off x="10039048" y="1343813"/>
              <a:ext cx="1735403" cy="639622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8" name="Redondear rectángulo de esquina diagonal 87"/>
            <p:cNvSpPr>
              <a:spLocks/>
            </p:cNvSpPr>
            <p:nvPr/>
          </p:nvSpPr>
          <p:spPr>
            <a:xfrm>
              <a:off x="10003037" y="1363334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400" dirty="0">
                  <a:solidFill>
                    <a:schemeClr val="bg1"/>
                  </a:solidFill>
                </a:rPr>
                <a:t>21 </a:t>
              </a:r>
              <a:r>
                <a:rPr lang="es-MX" sz="2400" dirty="0" smtClean="0">
                  <a:solidFill>
                    <a:schemeClr val="bg1"/>
                  </a:solidFill>
                </a:rPr>
                <a:t>a </a:t>
              </a:r>
              <a:r>
                <a:rPr lang="es-MX" sz="2400" dirty="0">
                  <a:solidFill>
                    <a:schemeClr val="bg1"/>
                  </a:solidFill>
                </a:rPr>
                <a:t>30 a</a:t>
              </a:r>
              <a:r>
                <a:rPr lang="es-MX" sz="2400" dirty="0" smtClean="0">
                  <a:solidFill>
                    <a:schemeClr val="bg1"/>
                  </a:solidFill>
                </a:rPr>
                <a:t>ños</a:t>
              </a:r>
              <a:endParaRPr lang="es-MX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8714712" y="1326937"/>
            <a:ext cx="1057275" cy="828551"/>
            <a:chOff x="8905875" y="1981323"/>
            <a:chExt cx="1057275" cy="828551"/>
          </a:xfrm>
        </p:grpSpPr>
        <p:sp>
          <p:nvSpPr>
            <p:cNvPr id="22" name="Flecha derecha 21"/>
            <p:cNvSpPr/>
            <p:nvPr/>
          </p:nvSpPr>
          <p:spPr>
            <a:xfrm>
              <a:off x="8905875" y="1981323"/>
              <a:ext cx="1009650" cy="828551"/>
            </a:xfrm>
            <a:prstGeom prst="rightArrow">
              <a:avLst/>
            </a:prstGeom>
            <a:solidFill>
              <a:srgbClr val="8C21B7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 smtClean="0"/>
                <a:t>        </a:t>
              </a:r>
              <a:endParaRPr lang="es-ES" sz="2800" dirty="0"/>
            </a:p>
          </p:txBody>
        </p:sp>
        <p:sp>
          <p:nvSpPr>
            <p:cNvPr id="157" name="Flecha derecha 156"/>
            <p:cNvSpPr/>
            <p:nvPr/>
          </p:nvSpPr>
          <p:spPr>
            <a:xfrm>
              <a:off x="8953500" y="2019640"/>
              <a:ext cx="1009650" cy="752475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D5C4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2400" spc="-100" dirty="0" smtClean="0">
                  <a:solidFill>
                    <a:srgbClr val="002060"/>
                  </a:solidFill>
                </a:rPr>
                <a:t>25,9</a:t>
              </a:r>
              <a:r>
                <a:rPr lang="es-MX" spc="-100" dirty="0" smtClean="0">
                  <a:solidFill>
                    <a:srgbClr val="002060"/>
                  </a:solidFill>
                </a:rPr>
                <a:t>%</a:t>
              </a:r>
              <a:endParaRPr lang="es-ES" spc="-1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58" name="Grupo 157"/>
          <p:cNvGrpSpPr/>
          <p:nvPr/>
        </p:nvGrpSpPr>
        <p:grpSpPr>
          <a:xfrm>
            <a:off x="9892152" y="2706038"/>
            <a:ext cx="1930400" cy="532345"/>
            <a:chOff x="9968317" y="1292277"/>
            <a:chExt cx="1930400" cy="719439"/>
          </a:xfrm>
        </p:grpSpPr>
        <p:sp>
          <p:nvSpPr>
            <p:cNvPr id="159" name="Redondear rectángulo de esquina diagonal 158"/>
            <p:cNvSpPr>
              <a:spLocks/>
            </p:cNvSpPr>
            <p:nvPr/>
          </p:nvSpPr>
          <p:spPr>
            <a:xfrm>
              <a:off x="9968317" y="1292277"/>
              <a:ext cx="1930400" cy="719439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0" name="Redondear rectángulo de esquina diagonal 159"/>
            <p:cNvSpPr>
              <a:spLocks/>
            </p:cNvSpPr>
            <p:nvPr/>
          </p:nvSpPr>
          <p:spPr>
            <a:xfrm>
              <a:off x="10039048" y="1343813"/>
              <a:ext cx="1735403" cy="639622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1" name="Redondear rectángulo de esquina diagonal 160"/>
            <p:cNvSpPr>
              <a:spLocks/>
            </p:cNvSpPr>
            <p:nvPr/>
          </p:nvSpPr>
          <p:spPr>
            <a:xfrm>
              <a:off x="10003037" y="1363334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400" dirty="0" smtClean="0">
                  <a:solidFill>
                    <a:schemeClr val="bg1"/>
                  </a:solidFill>
                </a:rPr>
                <a:t>11 a 20 años</a:t>
              </a:r>
              <a:endParaRPr lang="es-MX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2" name="Grupo 161"/>
          <p:cNvGrpSpPr/>
          <p:nvPr/>
        </p:nvGrpSpPr>
        <p:grpSpPr>
          <a:xfrm>
            <a:off x="8714712" y="2557936"/>
            <a:ext cx="1057275" cy="828551"/>
            <a:chOff x="8905875" y="1981323"/>
            <a:chExt cx="1057275" cy="828551"/>
          </a:xfrm>
        </p:grpSpPr>
        <p:sp>
          <p:nvSpPr>
            <p:cNvPr id="163" name="Flecha derecha 162"/>
            <p:cNvSpPr/>
            <p:nvPr/>
          </p:nvSpPr>
          <p:spPr>
            <a:xfrm>
              <a:off x="8905875" y="1981323"/>
              <a:ext cx="1009650" cy="828551"/>
            </a:xfrm>
            <a:prstGeom prst="rightArrow">
              <a:avLst/>
            </a:prstGeom>
            <a:solidFill>
              <a:srgbClr val="8C21B7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 smtClean="0"/>
                <a:t>        </a:t>
              </a:r>
              <a:endParaRPr lang="es-ES" sz="2800" dirty="0"/>
            </a:p>
          </p:txBody>
        </p:sp>
        <p:sp>
          <p:nvSpPr>
            <p:cNvPr id="164" name="Flecha derecha 163"/>
            <p:cNvSpPr/>
            <p:nvPr/>
          </p:nvSpPr>
          <p:spPr>
            <a:xfrm>
              <a:off x="8953500" y="2019640"/>
              <a:ext cx="1009650" cy="752475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D5C4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2400" spc="-100" dirty="0" smtClean="0">
                  <a:solidFill>
                    <a:srgbClr val="002060"/>
                  </a:solidFill>
                </a:rPr>
                <a:t>22,4</a:t>
              </a:r>
              <a:r>
                <a:rPr lang="es-MX" spc="-100" dirty="0" smtClean="0">
                  <a:solidFill>
                    <a:srgbClr val="002060"/>
                  </a:solidFill>
                </a:rPr>
                <a:t>%</a:t>
              </a:r>
              <a:endParaRPr lang="es-ES" spc="-1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65" name="Grupo 164"/>
          <p:cNvGrpSpPr/>
          <p:nvPr/>
        </p:nvGrpSpPr>
        <p:grpSpPr>
          <a:xfrm>
            <a:off x="9892152" y="3955310"/>
            <a:ext cx="1930400" cy="532345"/>
            <a:chOff x="9968317" y="1292277"/>
            <a:chExt cx="1930400" cy="719439"/>
          </a:xfrm>
        </p:grpSpPr>
        <p:sp>
          <p:nvSpPr>
            <p:cNvPr id="166" name="Redondear rectángulo de esquina diagonal 165"/>
            <p:cNvSpPr>
              <a:spLocks/>
            </p:cNvSpPr>
            <p:nvPr/>
          </p:nvSpPr>
          <p:spPr>
            <a:xfrm>
              <a:off x="9968317" y="1292277"/>
              <a:ext cx="1930400" cy="719439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7" name="Redondear rectángulo de esquina diagonal 166"/>
            <p:cNvSpPr>
              <a:spLocks/>
            </p:cNvSpPr>
            <p:nvPr/>
          </p:nvSpPr>
          <p:spPr>
            <a:xfrm>
              <a:off x="10039048" y="1343813"/>
              <a:ext cx="1735403" cy="639622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8" name="Redondear rectángulo de esquina diagonal 167"/>
            <p:cNvSpPr>
              <a:spLocks/>
            </p:cNvSpPr>
            <p:nvPr/>
          </p:nvSpPr>
          <p:spPr>
            <a:xfrm>
              <a:off x="10003037" y="1363334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400" dirty="0" smtClean="0">
                  <a:solidFill>
                    <a:schemeClr val="bg1"/>
                  </a:solidFill>
                </a:rPr>
                <a:t>31 a 40 años</a:t>
              </a:r>
              <a:endParaRPr lang="es-MX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9" name="Grupo 168"/>
          <p:cNvGrpSpPr/>
          <p:nvPr/>
        </p:nvGrpSpPr>
        <p:grpSpPr>
          <a:xfrm>
            <a:off x="8714712" y="3807208"/>
            <a:ext cx="1057275" cy="828551"/>
            <a:chOff x="8905875" y="1981323"/>
            <a:chExt cx="1057275" cy="828551"/>
          </a:xfrm>
        </p:grpSpPr>
        <p:sp>
          <p:nvSpPr>
            <p:cNvPr id="170" name="Flecha derecha 169"/>
            <p:cNvSpPr/>
            <p:nvPr/>
          </p:nvSpPr>
          <p:spPr>
            <a:xfrm>
              <a:off x="8905875" y="1981323"/>
              <a:ext cx="1009650" cy="828551"/>
            </a:xfrm>
            <a:prstGeom prst="rightArrow">
              <a:avLst/>
            </a:prstGeom>
            <a:solidFill>
              <a:srgbClr val="8C21B7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 smtClean="0"/>
                <a:t>        </a:t>
              </a:r>
              <a:endParaRPr lang="es-ES" sz="2800" dirty="0"/>
            </a:p>
          </p:txBody>
        </p:sp>
        <p:sp>
          <p:nvSpPr>
            <p:cNvPr id="171" name="Flecha derecha 170"/>
            <p:cNvSpPr/>
            <p:nvPr/>
          </p:nvSpPr>
          <p:spPr>
            <a:xfrm>
              <a:off x="8953500" y="2019640"/>
              <a:ext cx="1009650" cy="752475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D5C4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2400" spc="-100" dirty="0" smtClean="0">
                  <a:solidFill>
                    <a:srgbClr val="002060"/>
                  </a:solidFill>
                </a:rPr>
                <a:t>18,3</a:t>
              </a:r>
              <a:r>
                <a:rPr lang="es-MX" spc="-100" dirty="0" smtClean="0">
                  <a:solidFill>
                    <a:srgbClr val="002060"/>
                  </a:solidFill>
                </a:rPr>
                <a:t>%</a:t>
              </a:r>
              <a:endParaRPr lang="es-ES" spc="-1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0" name="Grupo 39"/>
          <p:cNvGrpSpPr/>
          <p:nvPr/>
        </p:nvGrpSpPr>
        <p:grpSpPr>
          <a:xfrm>
            <a:off x="9892152" y="5080911"/>
            <a:ext cx="1930400" cy="532345"/>
            <a:chOff x="9968317" y="1292277"/>
            <a:chExt cx="1930400" cy="719439"/>
          </a:xfrm>
        </p:grpSpPr>
        <p:sp>
          <p:nvSpPr>
            <p:cNvPr id="41" name="Redondear rectángulo de esquina diagonal 40"/>
            <p:cNvSpPr>
              <a:spLocks/>
            </p:cNvSpPr>
            <p:nvPr/>
          </p:nvSpPr>
          <p:spPr>
            <a:xfrm>
              <a:off x="9968317" y="1292277"/>
              <a:ext cx="1930400" cy="719439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3" name="Redondear rectángulo de esquina diagonal 42"/>
            <p:cNvSpPr>
              <a:spLocks/>
            </p:cNvSpPr>
            <p:nvPr/>
          </p:nvSpPr>
          <p:spPr>
            <a:xfrm>
              <a:off x="10039048" y="1343813"/>
              <a:ext cx="1735403" cy="639622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4" name="Redondear rectángulo de esquina diagonal 43"/>
            <p:cNvSpPr>
              <a:spLocks/>
            </p:cNvSpPr>
            <p:nvPr/>
          </p:nvSpPr>
          <p:spPr>
            <a:xfrm>
              <a:off x="10039048" y="1336337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400" dirty="0" smtClean="0">
                  <a:solidFill>
                    <a:schemeClr val="bg1"/>
                  </a:solidFill>
                </a:rPr>
                <a:t>0 a 10 años</a:t>
              </a:r>
              <a:endParaRPr lang="es-MX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5" name="Grupo 44"/>
          <p:cNvGrpSpPr/>
          <p:nvPr/>
        </p:nvGrpSpPr>
        <p:grpSpPr>
          <a:xfrm>
            <a:off x="8690899" y="4939709"/>
            <a:ext cx="1057275" cy="828551"/>
            <a:chOff x="8905875" y="1981323"/>
            <a:chExt cx="1057275" cy="828551"/>
          </a:xfrm>
        </p:grpSpPr>
        <p:sp>
          <p:nvSpPr>
            <p:cNvPr id="46" name="Flecha derecha 45"/>
            <p:cNvSpPr/>
            <p:nvPr/>
          </p:nvSpPr>
          <p:spPr>
            <a:xfrm>
              <a:off x="8905875" y="1981323"/>
              <a:ext cx="1009650" cy="828551"/>
            </a:xfrm>
            <a:prstGeom prst="rightArrow">
              <a:avLst/>
            </a:prstGeom>
            <a:solidFill>
              <a:srgbClr val="8C21B7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 smtClean="0"/>
                <a:t>        </a:t>
              </a:r>
              <a:endParaRPr lang="es-ES" sz="2800" dirty="0"/>
            </a:p>
          </p:txBody>
        </p:sp>
        <p:sp>
          <p:nvSpPr>
            <p:cNvPr id="47" name="Flecha derecha 46"/>
            <p:cNvSpPr/>
            <p:nvPr/>
          </p:nvSpPr>
          <p:spPr>
            <a:xfrm>
              <a:off x="8953500" y="2019640"/>
              <a:ext cx="1009650" cy="752475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D5C4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2400" spc="-100" dirty="0" smtClean="0">
                  <a:solidFill>
                    <a:srgbClr val="002060"/>
                  </a:solidFill>
                </a:rPr>
                <a:t>12,9</a:t>
              </a:r>
              <a:r>
                <a:rPr lang="es-MX" spc="-100" dirty="0" smtClean="0">
                  <a:solidFill>
                    <a:srgbClr val="002060"/>
                  </a:solidFill>
                </a:rPr>
                <a:t>%</a:t>
              </a:r>
              <a:endParaRPr lang="es-ES" spc="-100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87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5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500"/>
                            </p:stCondLst>
                            <p:childTnLst>
                              <p:par>
                                <p:cTn id="48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500"/>
                            </p:stCondLst>
                            <p:childTnLst>
                              <p:par>
                                <p:cTn id="54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3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500"/>
                            </p:stCondLst>
                            <p:childTnLst>
                              <p:par>
                                <p:cTn id="66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7500"/>
                            </p:stCondLst>
                            <p:childTnLst>
                              <p:par>
                                <p:cTn id="72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9500"/>
                            </p:stCondLst>
                            <p:childTnLst>
                              <p:par>
                                <p:cTn id="78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Graphic spid="5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ángulo 56"/>
          <p:cNvSpPr/>
          <p:nvPr/>
        </p:nvSpPr>
        <p:spPr>
          <a:xfrm>
            <a:off x="-9144" y="1"/>
            <a:ext cx="12192000" cy="6857999"/>
          </a:xfrm>
          <a:prstGeom prst="rect">
            <a:avLst/>
          </a:prstGeom>
          <a:solidFill>
            <a:srgbClr val="F0E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7530" y="249360"/>
            <a:ext cx="10515600" cy="1062438"/>
          </a:xfrm>
        </p:spPr>
        <p:txBody>
          <a:bodyPr>
            <a:noAutofit/>
          </a:bodyPr>
          <a:lstStyle/>
          <a:p>
            <a:r>
              <a:rPr lang="es-MX" sz="2800" dirty="0"/>
              <a:t>Intervenciones telefónicas según edad y género de </a:t>
            </a:r>
            <a:r>
              <a:rPr lang="es-MX" sz="2800" dirty="0" smtClean="0"/>
              <a:t>los niños/as </a:t>
            </a:r>
            <a:r>
              <a:rPr lang="es-MX" sz="2800" dirty="0"/>
              <a:t>víctima</a:t>
            </a:r>
            <a:br>
              <a:rPr lang="es-MX" sz="2800" dirty="0"/>
            </a:br>
            <a:r>
              <a:rPr lang="es-MX" sz="2800" dirty="0"/>
              <a:t>Datos de la Línea 137 -  Año 2019</a:t>
            </a:r>
            <a:br>
              <a:rPr lang="es-MX" sz="2800" dirty="0"/>
            </a:br>
            <a:endParaRPr lang="es-ES" sz="2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991" y="6393136"/>
            <a:ext cx="1101526" cy="464864"/>
          </a:xfrm>
          <a:prstGeom prst="rect">
            <a:avLst/>
          </a:prstGeom>
        </p:spPr>
      </p:pic>
      <p:grpSp>
        <p:nvGrpSpPr>
          <p:cNvPr id="5" name="Grupo 4"/>
          <p:cNvGrpSpPr>
            <a:grpSpLocks noChangeAspect="1"/>
          </p:cNvGrpSpPr>
          <p:nvPr/>
        </p:nvGrpSpPr>
        <p:grpSpPr>
          <a:xfrm>
            <a:off x="5665330" y="6428232"/>
            <a:ext cx="1229246" cy="381247"/>
            <a:chOff x="2894433" y="4723631"/>
            <a:chExt cx="1363266" cy="422813"/>
          </a:xfrm>
        </p:grpSpPr>
        <p:pic>
          <p:nvPicPr>
            <p:cNvPr id="6" name="Picture 19"/>
            <p:cNvPicPr/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129" t="10683" r="2774" b="15257"/>
            <a:stretch/>
          </p:blipFill>
          <p:spPr bwMode="auto">
            <a:xfrm>
              <a:off x="3255711" y="4768070"/>
              <a:ext cx="1001988" cy="369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" name="Picture 2" descr="escudo misiones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77" r="10577"/>
            <a:stretch>
              <a:fillRect/>
            </a:stretch>
          </p:blipFill>
          <p:spPr bwMode="auto">
            <a:xfrm>
              <a:off x="2894433" y="4723631"/>
              <a:ext cx="332997" cy="422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dondear rectángulo de esquina diagonal 7"/>
          <p:cNvSpPr/>
          <p:nvPr/>
        </p:nvSpPr>
        <p:spPr>
          <a:xfrm>
            <a:off x="9293352" y="6206512"/>
            <a:ext cx="2889504" cy="722376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050" dirty="0" smtClean="0">
                <a:solidFill>
                  <a:srgbClr val="7030A0"/>
                </a:solidFill>
              </a:rPr>
              <a:t>Cra. Silvana Dea Labat</a:t>
            </a:r>
          </a:p>
          <a:p>
            <a:pPr algn="r"/>
            <a:r>
              <a:rPr lang="es-MX" sz="800" dirty="0" smtClean="0">
                <a:solidFill>
                  <a:srgbClr val="7030A0"/>
                </a:solidFill>
              </a:rPr>
              <a:t>Directora Ejecutiva </a:t>
            </a:r>
          </a:p>
          <a:p>
            <a:pPr algn="r"/>
            <a:r>
              <a:rPr lang="es-MX" sz="800" dirty="0" smtClean="0">
                <a:solidFill>
                  <a:srgbClr val="7030A0"/>
                </a:solidFill>
              </a:rPr>
              <a:t>Instituto Provincial de Estadística y Censos</a:t>
            </a:r>
            <a:endParaRPr lang="es-ES" sz="800" dirty="0">
              <a:solidFill>
                <a:srgbClr val="7030A0"/>
              </a:solidFill>
            </a:endParaRPr>
          </a:p>
        </p:txBody>
      </p:sp>
      <p:cxnSp>
        <p:nvCxnSpPr>
          <p:cNvPr id="14" name="Conector recto 13"/>
          <p:cNvCxnSpPr/>
          <p:nvPr/>
        </p:nvCxnSpPr>
        <p:spPr>
          <a:xfrm flipV="1">
            <a:off x="440188" y="1012371"/>
            <a:ext cx="4850270" cy="18405"/>
          </a:xfrm>
          <a:prstGeom prst="line">
            <a:avLst/>
          </a:prstGeom>
          <a:ln w="28575">
            <a:solidFill>
              <a:srgbClr val="721B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ángulo 20"/>
          <p:cNvSpPr/>
          <p:nvPr/>
        </p:nvSpPr>
        <p:spPr>
          <a:xfrm>
            <a:off x="2240280" y="3003804"/>
            <a:ext cx="1581912" cy="1014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40" name="Gráfico 39"/>
          <p:cNvGraphicFramePr/>
          <p:nvPr>
            <p:extLst>
              <p:ext uri="{D42A27DB-BD31-4B8C-83A1-F6EECF244321}">
                <p14:modId xmlns:p14="http://schemas.microsoft.com/office/powerpoint/2010/main" val="3610588180"/>
              </p:ext>
            </p:extLst>
          </p:nvPr>
        </p:nvGraphicFramePr>
        <p:xfrm>
          <a:off x="280581" y="1377114"/>
          <a:ext cx="7789302" cy="4718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50" name="Grupo 49"/>
          <p:cNvGrpSpPr/>
          <p:nvPr/>
        </p:nvGrpSpPr>
        <p:grpSpPr>
          <a:xfrm>
            <a:off x="9543652" y="2368296"/>
            <a:ext cx="2547411" cy="754103"/>
            <a:chOff x="9968317" y="1292277"/>
            <a:chExt cx="1930400" cy="719439"/>
          </a:xfrm>
        </p:grpSpPr>
        <p:sp>
          <p:nvSpPr>
            <p:cNvPr id="51" name="Redondear rectángulo de esquina diagonal 50"/>
            <p:cNvSpPr>
              <a:spLocks/>
            </p:cNvSpPr>
            <p:nvPr/>
          </p:nvSpPr>
          <p:spPr>
            <a:xfrm>
              <a:off x="9968317" y="1292277"/>
              <a:ext cx="1930400" cy="719439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2" name="Redondear rectángulo de esquina diagonal 51"/>
            <p:cNvSpPr>
              <a:spLocks/>
            </p:cNvSpPr>
            <p:nvPr/>
          </p:nvSpPr>
          <p:spPr>
            <a:xfrm>
              <a:off x="10039048" y="1343813"/>
              <a:ext cx="1735403" cy="639622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3" name="Redondear rectángulo de esquina diagonal 52"/>
            <p:cNvSpPr>
              <a:spLocks/>
            </p:cNvSpPr>
            <p:nvPr/>
          </p:nvSpPr>
          <p:spPr>
            <a:xfrm>
              <a:off x="10003037" y="1363334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000" dirty="0">
                  <a:solidFill>
                    <a:schemeClr val="bg1"/>
                  </a:solidFill>
                </a:rPr>
                <a:t>m</a:t>
              </a:r>
              <a:r>
                <a:rPr lang="es-MX" sz="2000" dirty="0" smtClean="0">
                  <a:solidFill>
                    <a:schemeClr val="bg1"/>
                  </a:solidFill>
                </a:rPr>
                <a:t>enor a 1 </a:t>
              </a:r>
              <a:r>
                <a:rPr lang="es-MX" sz="2000" dirty="0" err="1" smtClean="0">
                  <a:solidFill>
                    <a:schemeClr val="bg1"/>
                  </a:solidFill>
                </a:rPr>
                <a:t>ó</a:t>
              </a:r>
              <a:r>
                <a:rPr lang="es-MX" sz="2000" dirty="0" smtClean="0">
                  <a:solidFill>
                    <a:schemeClr val="bg1"/>
                  </a:solidFill>
                </a:rPr>
                <a:t> 10 años femenino</a:t>
              </a:r>
              <a:endParaRPr lang="es-MX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upo 53"/>
          <p:cNvGrpSpPr/>
          <p:nvPr/>
        </p:nvGrpSpPr>
        <p:grpSpPr>
          <a:xfrm>
            <a:off x="8442415" y="2441952"/>
            <a:ext cx="1057275" cy="828551"/>
            <a:chOff x="8905875" y="1981323"/>
            <a:chExt cx="1057275" cy="828551"/>
          </a:xfrm>
        </p:grpSpPr>
        <p:sp>
          <p:nvSpPr>
            <p:cNvPr id="55" name="Flecha derecha 54"/>
            <p:cNvSpPr/>
            <p:nvPr/>
          </p:nvSpPr>
          <p:spPr>
            <a:xfrm>
              <a:off x="8905875" y="1981323"/>
              <a:ext cx="1009650" cy="828551"/>
            </a:xfrm>
            <a:prstGeom prst="rightArrow">
              <a:avLst/>
            </a:prstGeom>
            <a:solidFill>
              <a:srgbClr val="8C21B7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 smtClean="0"/>
                <a:t>        </a:t>
              </a:r>
              <a:endParaRPr lang="es-ES" sz="2800" dirty="0"/>
            </a:p>
          </p:txBody>
        </p:sp>
        <p:sp>
          <p:nvSpPr>
            <p:cNvPr id="58" name="Flecha derecha 57"/>
            <p:cNvSpPr/>
            <p:nvPr/>
          </p:nvSpPr>
          <p:spPr>
            <a:xfrm>
              <a:off x="8953500" y="2019640"/>
              <a:ext cx="1009650" cy="752475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D5C4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2400" spc="-100" dirty="0" smtClean="0">
                  <a:solidFill>
                    <a:srgbClr val="002060"/>
                  </a:solidFill>
                </a:rPr>
                <a:t>100</a:t>
              </a:r>
              <a:r>
                <a:rPr lang="es-MX" spc="-100" dirty="0" smtClean="0">
                  <a:solidFill>
                    <a:srgbClr val="002060"/>
                  </a:solidFill>
                </a:rPr>
                <a:t>%</a:t>
              </a:r>
              <a:endParaRPr lang="es-ES" spc="-1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83" name="Grupo 82"/>
          <p:cNvGrpSpPr/>
          <p:nvPr/>
        </p:nvGrpSpPr>
        <p:grpSpPr>
          <a:xfrm>
            <a:off x="9543652" y="3680093"/>
            <a:ext cx="2547411" cy="700031"/>
            <a:chOff x="9968317" y="1065657"/>
            <a:chExt cx="1930400" cy="946059"/>
          </a:xfrm>
        </p:grpSpPr>
        <p:sp>
          <p:nvSpPr>
            <p:cNvPr id="84" name="Redondear rectángulo de esquina diagonal 83"/>
            <p:cNvSpPr>
              <a:spLocks/>
            </p:cNvSpPr>
            <p:nvPr/>
          </p:nvSpPr>
          <p:spPr>
            <a:xfrm>
              <a:off x="9968317" y="1292277"/>
              <a:ext cx="1930400" cy="719439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5" name="Redondear rectángulo de esquina diagonal 84"/>
            <p:cNvSpPr>
              <a:spLocks/>
            </p:cNvSpPr>
            <p:nvPr/>
          </p:nvSpPr>
          <p:spPr>
            <a:xfrm>
              <a:off x="10039048" y="1343813"/>
              <a:ext cx="1735403" cy="639622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6" name="Redondear rectángulo de esquina diagonal 85"/>
            <p:cNvSpPr>
              <a:spLocks/>
            </p:cNvSpPr>
            <p:nvPr/>
          </p:nvSpPr>
          <p:spPr>
            <a:xfrm>
              <a:off x="10003037" y="1065657"/>
              <a:ext cx="1840186" cy="890402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000" dirty="0" smtClean="0">
                  <a:solidFill>
                    <a:schemeClr val="bg1"/>
                  </a:solidFill>
                </a:rPr>
                <a:t>2, 5 y 6 años </a:t>
              </a:r>
              <a:r>
                <a:rPr lang="es-MX" dirty="0" smtClean="0">
                  <a:solidFill>
                    <a:schemeClr val="bg1"/>
                  </a:solidFill>
                </a:rPr>
                <a:t>femenino y masculino</a:t>
              </a:r>
              <a:endParaRPr lang="es-MX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9" name="Grupo 88"/>
          <p:cNvGrpSpPr/>
          <p:nvPr/>
        </p:nvGrpSpPr>
        <p:grpSpPr>
          <a:xfrm>
            <a:off x="8442415" y="3699678"/>
            <a:ext cx="1057275" cy="828551"/>
            <a:chOff x="8905875" y="1981323"/>
            <a:chExt cx="1057275" cy="828551"/>
          </a:xfrm>
        </p:grpSpPr>
        <p:sp>
          <p:nvSpPr>
            <p:cNvPr id="90" name="Flecha derecha 89"/>
            <p:cNvSpPr/>
            <p:nvPr/>
          </p:nvSpPr>
          <p:spPr>
            <a:xfrm>
              <a:off x="8905875" y="1981323"/>
              <a:ext cx="1009650" cy="828551"/>
            </a:xfrm>
            <a:prstGeom prst="rightArrow">
              <a:avLst/>
            </a:prstGeom>
            <a:solidFill>
              <a:srgbClr val="8C21B7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 smtClean="0"/>
                <a:t>        </a:t>
              </a:r>
              <a:endParaRPr lang="es-ES" sz="2800" dirty="0"/>
            </a:p>
          </p:txBody>
        </p:sp>
        <p:sp>
          <p:nvSpPr>
            <p:cNvPr id="91" name="Flecha derecha 90"/>
            <p:cNvSpPr/>
            <p:nvPr/>
          </p:nvSpPr>
          <p:spPr>
            <a:xfrm>
              <a:off x="8953500" y="2019640"/>
              <a:ext cx="1009650" cy="752475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D5C4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2400" spc="-100" dirty="0" smtClean="0">
                  <a:solidFill>
                    <a:srgbClr val="002060"/>
                  </a:solidFill>
                </a:rPr>
                <a:t>50</a:t>
              </a:r>
              <a:r>
                <a:rPr lang="es-MX" spc="-100" dirty="0" smtClean="0">
                  <a:solidFill>
                    <a:srgbClr val="002060"/>
                  </a:solidFill>
                </a:rPr>
                <a:t>%</a:t>
              </a:r>
              <a:endParaRPr lang="es-ES" spc="-100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72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000"/>
                            </p:stCondLst>
                            <p:childTnLst>
                              <p:par>
                                <p:cTn id="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Graphic spid="40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ángulo 56"/>
          <p:cNvSpPr/>
          <p:nvPr/>
        </p:nvSpPr>
        <p:spPr>
          <a:xfrm>
            <a:off x="-9144" y="0"/>
            <a:ext cx="12192000" cy="6857999"/>
          </a:xfrm>
          <a:prstGeom prst="rect">
            <a:avLst/>
          </a:prstGeom>
          <a:solidFill>
            <a:srgbClr val="F0E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991" y="6393136"/>
            <a:ext cx="1101526" cy="464864"/>
          </a:xfrm>
          <a:prstGeom prst="rect">
            <a:avLst/>
          </a:prstGeom>
        </p:spPr>
      </p:pic>
      <p:grpSp>
        <p:nvGrpSpPr>
          <p:cNvPr id="5" name="Grupo 4"/>
          <p:cNvGrpSpPr>
            <a:grpSpLocks noChangeAspect="1"/>
          </p:cNvGrpSpPr>
          <p:nvPr/>
        </p:nvGrpSpPr>
        <p:grpSpPr>
          <a:xfrm>
            <a:off x="5665330" y="6428232"/>
            <a:ext cx="1229246" cy="381247"/>
            <a:chOff x="2894433" y="4723631"/>
            <a:chExt cx="1363266" cy="422813"/>
          </a:xfrm>
        </p:grpSpPr>
        <p:pic>
          <p:nvPicPr>
            <p:cNvPr id="6" name="Picture 19"/>
            <p:cNvPicPr/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129" t="10683" r="2774" b="15257"/>
            <a:stretch/>
          </p:blipFill>
          <p:spPr bwMode="auto">
            <a:xfrm>
              <a:off x="3255711" y="4768070"/>
              <a:ext cx="1001988" cy="369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" name="Picture 2" descr="escudo misiones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77" r="10577"/>
            <a:stretch>
              <a:fillRect/>
            </a:stretch>
          </p:blipFill>
          <p:spPr bwMode="auto">
            <a:xfrm>
              <a:off x="2894433" y="4723631"/>
              <a:ext cx="332997" cy="422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dondear rectángulo de esquina diagonal 7"/>
          <p:cNvSpPr/>
          <p:nvPr/>
        </p:nvSpPr>
        <p:spPr>
          <a:xfrm>
            <a:off x="9293352" y="6206512"/>
            <a:ext cx="2889504" cy="722376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050" dirty="0" smtClean="0">
                <a:solidFill>
                  <a:srgbClr val="7030A0"/>
                </a:solidFill>
              </a:rPr>
              <a:t>Cra. Silvana Dea Labat</a:t>
            </a:r>
          </a:p>
          <a:p>
            <a:pPr algn="r"/>
            <a:r>
              <a:rPr lang="es-MX" sz="800" dirty="0" smtClean="0">
                <a:solidFill>
                  <a:srgbClr val="7030A0"/>
                </a:solidFill>
              </a:rPr>
              <a:t>Directora Ejecutiva </a:t>
            </a:r>
          </a:p>
          <a:p>
            <a:pPr algn="r"/>
            <a:r>
              <a:rPr lang="es-MX" sz="800" dirty="0" smtClean="0">
                <a:solidFill>
                  <a:srgbClr val="7030A0"/>
                </a:solidFill>
              </a:rPr>
              <a:t>Instituto Provincial de Estadística y Censos</a:t>
            </a:r>
            <a:endParaRPr lang="es-ES" sz="800" dirty="0">
              <a:solidFill>
                <a:srgbClr val="7030A0"/>
              </a:solidFill>
            </a:endParaRPr>
          </a:p>
        </p:txBody>
      </p:sp>
      <p:cxnSp>
        <p:nvCxnSpPr>
          <p:cNvPr id="14" name="Conector recto 13"/>
          <p:cNvCxnSpPr/>
          <p:nvPr/>
        </p:nvCxnSpPr>
        <p:spPr>
          <a:xfrm flipV="1">
            <a:off x="451074" y="1023257"/>
            <a:ext cx="4850270" cy="7519"/>
          </a:xfrm>
          <a:prstGeom prst="line">
            <a:avLst/>
          </a:prstGeom>
          <a:ln w="28575">
            <a:solidFill>
              <a:srgbClr val="721B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ángulo 20"/>
          <p:cNvSpPr/>
          <p:nvPr/>
        </p:nvSpPr>
        <p:spPr>
          <a:xfrm>
            <a:off x="2240280" y="3003804"/>
            <a:ext cx="1581912" cy="1014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" name="Grupo 12"/>
          <p:cNvGrpSpPr/>
          <p:nvPr/>
        </p:nvGrpSpPr>
        <p:grpSpPr>
          <a:xfrm>
            <a:off x="9535731" y="2165032"/>
            <a:ext cx="2547411" cy="642130"/>
            <a:chOff x="9968317" y="1292277"/>
            <a:chExt cx="1930400" cy="719439"/>
          </a:xfrm>
        </p:grpSpPr>
        <p:sp>
          <p:nvSpPr>
            <p:cNvPr id="9" name="Redondear rectángulo de esquina diagonal 8"/>
            <p:cNvSpPr>
              <a:spLocks/>
            </p:cNvSpPr>
            <p:nvPr/>
          </p:nvSpPr>
          <p:spPr>
            <a:xfrm>
              <a:off x="9968317" y="1292277"/>
              <a:ext cx="1930400" cy="719439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7" name="Redondear rectángulo de esquina diagonal 86"/>
            <p:cNvSpPr>
              <a:spLocks/>
            </p:cNvSpPr>
            <p:nvPr/>
          </p:nvSpPr>
          <p:spPr>
            <a:xfrm>
              <a:off x="10039048" y="1343813"/>
              <a:ext cx="1735403" cy="639622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8" name="Redondear rectángulo de esquina diagonal 87"/>
            <p:cNvSpPr>
              <a:spLocks/>
            </p:cNvSpPr>
            <p:nvPr/>
          </p:nvSpPr>
          <p:spPr>
            <a:xfrm>
              <a:off x="10003037" y="1363334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>
                <a:lnSpc>
                  <a:spcPts val="1600"/>
                </a:lnSpc>
              </a:pPr>
              <a:r>
                <a:rPr lang="es-AR" dirty="0">
                  <a:solidFill>
                    <a:schemeClr val="bg1"/>
                  </a:solidFill>
                  <a:latin typeface="Myriad Pro" panose="020B0503030403020204" pitchFamily="34" charset="0"/>
                  <a:ea typeface="Times New Roman" panose="02020603050405020304" pitchFamily="18" charset="0"/>
                </a:rPr>
                <a:t>cónyuge o pareja actual </a:t>
              </a:r>
              <a:endParaRPr lang="es-MX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8434494" y="2126714"/>
            <a:ext cx="1057275" cy="828551"/>
            <a:chOff x="8905875" y="1981323"/>
            <a:chExt cx="1057275" cy="828551"/>
          </a:xfrm>
        </p:grpSpPr>
        <p:sp>
          <p:nvSpPr>
            <p:cNvPr id="22" name="Flecha derecha 21"/>
            <p:cNvSpPr/>
            <p:nvPr/>
          </p:nvSpPr>
          <p:spPr>
            <a:xfrm>
              <a:off x="8905875" y="1981323"/>
              <a:ext cx="1009650" cy="828551"/>
            </a:xfrm>
            <a:prstGeom prst="rightArrow">
              <a:avLst/>
            </a:prstGeom>
            <a:solidFill>
              <a:srgbClr val="8C21B7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 smtClean="0"/>
                <a:t>        </a:t>
              </a:r>
              <a:endParaRPr lang="es-ES" sz="2800" dirty="0"/>
            </a:p>
          </p:txBody>
        </p:sp>
        <p:sp>
          <p:nvSpPr>
            <p:cNvPr id="157" name="Flecha derecha 156"/>
            <p:cNvSpPr/>
            <p:nvPr/>
          </p:nvSpPr>
          <p:spPr>
            <a:xfrm>
              <a:off x="8953500" y="2019640"/>
              <a:ext cx="1009650" cy="752475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D5C4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AR" dirty="0">
                  <a:solidFill>
                    <a:srgbClr val="000000"/>
                  </a:solidFill>
                  <a:latin typeface="Myriad Pro" panose="020B0503030403020204" pitchFamily="34" charset="0"/>
                  <a:ea typeface="Times New Roman" panose="02020603050405020304" pitchFamily="18" charset="0"/>
                </a:rPr>
                <a:t>34,3%</a:t>
              </a:r>
              <a:endParaRPr lang="es-ES" spc="-1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3" name="Grupo 42"/>
          <p:cNvGrpSpPr/>
          <p:nvPr/>
        </p:nvGrpSpPr>
        <p:grpSpPr>
          <a:xfrm>
            <a:off x="9535731" y="3363686"/>
            <a:ext cx="2547411" cy="664027"/>
            <a:chOff x="9968317" y="1292277"/>
            <a:chExt cx="1930400" cy="719439"/>
          </a:xfrm>
        </p:grpSpPr>
        <p:sp>
          <p:nvSpPr>
            <p:cNvPr id="44" name="Redondear rectángulo de esquina diagonal 43"/>
            <p:cNvSpPr>
              <a:spLocks/>
            </p:cNvSpPr>
            <p:nvPr/>
          </p:nvSpPr>
          <p:spPr>
            <a:xfrm>
              <a:off x="9968317" y="1292277"/>
              <a:ext cx="1930400" cy="719439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5" name="Redondear rectángulo de esquina diagonal 44"/>
            <p:cNvSpPr>
              <a:spLocks/>
            </p:cNvSpPr>
            <p:nvPr/>
          </p:nvSpPr>
          <p:spPr>
            <a:xfrm>
              <a:off x="10039048" y="1343813"/>
              <a:ext cx="1735403" cy="639622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6" name="Redondear rectángulo de esquina diagonal 45"/>
            <p:cNvSpPr>
              <a:spLocks/>
            </p:cNvSpPr>
            <p:nvPr/>
          </p:nvSpPr>
          <p:spPr>
            <a:xfrm>
              <a:off x="10003037" y="1363334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dirty="0">
                  <a:solidFill>
                    <a:schemeClr val="bg1"/>
                  </a:solidFill>
                  <a:latin typeface="Myriad Pro" panose="020B0503030403020204" pitchFamily="34" charset="0"/>
                  <a:ea typeface="Times New Roman" panose="02020603050405020304" pitchFamily="18" charset="0"/>
                </a:rPr>
                <a:t>ex cónyuge o ex pareja </a:t>
              </a:r>
              <a:endParaRPr lang="es-MX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7" name="Grupo 46"/>
          <p:cNvGrpSpPr/>
          <p:nvPr/>
        </p:nvGrpSpPr>
        <p:grpSpPr>
          <a:xfrm>
            <a:off x="8434494" y="3269985"/>
            <a:ext cx="1057275" cy="828551"/>
            <a:chOff x="8905875" y="1981323"/>
            <a:chExt cx="1057275" cy="828551"/>
          </a:xfrm>
        </p:grpSpPr>
        <p:sp>
          <p:nvSpPr>
            <p:cNvPr id="48" name="Flecha derecha 47"/>
            <p:cNvSpPr/>
            <p:nvPr/>
          </p:nvSpPr>
          <p:spPr>
            <a:xfrm>
              <a:off x="8905875" y="1981323"/>
              <a:ext cx="1009650" cy="828551"/>
            </a:xfrm>
            <a:prstGeom prst="rightArrow">
              <a:avLst/>
            </a:prstGeom>
            <a:solidFill>
              <a:srgbClr val="8C21B7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 smtClean="0"/>
                <a:t>        </a:t>
              </a:r>
              <a:endParaRPr lang="es-ES" sz="2800" dirty="0"/>
            </a:p>
          </p:txBody>
        </p:sp>
        <p:sp>
          <p:nvSpPr>
            <p:cNvPr id="49" name="Flecha derecha 48"/>
            <p:cNvSpPr/>
            <p:nvPr/>
          </p:nvSpPr>
          <p:spPr>
            <a:xfrm>
              <a:off x="8953500" y="2019640"/>
              <a:ext cx="1009650" cy="752475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D5C4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AR" dirty="0">
                  <a:solidFill>
                    <a:srgbClr val="000000"/>
                  </a:solidFill>
                  <a:latin typeface="Myriad Pro" panose="020B0503030403020204" pitchFamily="34" charset="0"/>
                  <a:ea typeface="Times New Roman" panose="02020603050405020304" pitchFamily="18" charset="0"/>
                </a:rPr>
                <a:t>24,7%</a:t>
              </a:r>
              <a:endParaRPr lang="es-ES" spc="-1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50" name="Grupo 49"/>
          <p:cNvGrpSpPr/>
          <p:nvPr/>
        </p:nvGrpSpPr>
        <p:grpSpPr>
          <a:xfrm>
            <a:off x="9543652" y="4561357"/>
            <a:ext cx="2547411" cy="674672"/>
            <a:chOff x="9968317" y="1292277"/>
            <a:chExt cx="1930400" cy="719439"/>
          </a:xfrm>
        </p:grpSpPr>
        <p:sp>
          <p:nvSpPr>
            <p:cNvPr id="51" name="Redondear rectángulo de esquina diagonal 50"/>
            <p:cNvSpPr>
              <a:spLocks/>
            </p:cNvSpPr>
            <p:nvPr/>
          </p:nvSpPr>
          <p:spPr>
            <a:xfrm>
              <a:off x="9968317" y="1292277"/>
              <a:ext cx="1930400" cy="719439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2" name="Redondear rectángulo de esquina diagonal 51"/>
            <p:cNvSpPr>
              <a:spLocks/>
            </p:cNvSpPr>
            <p:nvPr/>
          </p:nvSpPr>
          <p:spPr>
            <a:xfrm>
              <a:off x="10039048" y="1343813"/>
              <a:ext cx="1735403" cy="639622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3" name="Redondear rectángulo de esquina diagonal 52"/>
            <p:cNvSpPr>
              <a:spLocks/>
            </p:cNvSpPr>
            <p:nvPr/>
          </p:nvSpPr>
          <p:spPr>
            <a:xfrm>
              <a:off x="10003037" y="1363334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dirty="0">
                  <a:solidFill>
                    <a:schemeClr val="bg1"/>
                  </a:solidFill>
                  <a:latin typeface="Myriad Pro" panose="020B0503030403020204" pitchFamily="34" charset="0"/>
                  <a:ea typeface="Times New Roman" panose="02020603050405020304" pitchFamily="18" charset="0"/>
                </a:rPr>
                <a:t>padres de la víctima</a:t>
              </a:r>
              <a:endParaRPr lang="es-MX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upo 53"/>
          <p:cNvGrpSpPr/>
          <p:nvPr/>
        </p:nvGrpSpPr>
        <p:grpSpPr>
          <a:xfrm>
            <a:off x="8442415" y="4488036"/>
            <a:ext cx="1057275" cy="828551"/>
            <a:chOff x="8905875" y="1981323"/>
            <a:chExt cx="1057275" cy="828551"/>
          </a:xfrm>
        </p:grpSpPr>
        <p:sp>
          <p:nvSpPr>
            <p:cNvPr id="55" name="Flecha derecha 54"/>
            <p:cNvSpPr/>
            <p:nvPr/>
          </p:nvSpPr>
          <p:spPr>
            <a:xfrm>
              <a:off x="8905875" y="1981323"/>
              <a:ext cx="1009650" cy="828551"/>
            </a:xfrm>
            <a:prstGeom prst="rightArrow">
              <a:avLst/>
            </a:prstGeom>
            <a:solidFill>
              <a:srgbClr val="8C21B7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 smtClean="0"/>
                <a:t>        </a:t>
              </a:r>
              <a:endParaRPr lang="es-ES" sz="2800" dirty="0"/>
            </a:p>
          </p:txBody>
        </p:sp>
        <p:sp>
          <p:nvSpPr>
            <p:cNvPr id="58" name="Flecha derecha 57"/>
            <p:cNvSpPr/>
            <p:nvPr/>
          </p:nvSpPr>
          <p:spPr>
            <a:xfrm>
              <a:off x="8953500" y="2019640"/>
              <a:ext cx="1009650" cy="752475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D5C4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AR" dirty="0">
                  <a:solidFill>
                    <a:srgbClr val="000000"/>
                  </a:solidFill>
                  <a:latin typeface="Myriad Pro" panose="020B0503030403020204" pitchFamily="34" charset="0"/>
                  <a:ea typeface="Times New Roman" panose="02020603050405020304" pitchFamily="18" charset="0"/>
                </a:rPr>
                <a:t>17,2%</a:t>
              </a:r>
              <a:endParaRPr lang="es-ES" spc="-100" dirty="0">
                <a:solidFill>
                  <a:srgbClr val="002060"/>
                </a:solidFill>
              </a:endParaRPr>
            </a:p>
          </p:txBody>
        </p:sp>
      </p:grpSp>
      <p:graphicFrame>
        <p:nvGraphicFramePr>
          <p:cNvPr id="41" name="Gráfico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730175"/>
              </p:ext>
            </p:extLst>
          </p:nvPr>
        </p:nvGraphicFramePr>
        <p:xfrm>
          <a:off x="186353" y="1508455"/>
          <a:ext cx="7673133" cy="4496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2" name="Título 1"/>
          <p:cNvSpPr txBox="1">
            <a:spLocks/>
          </p:cNvSpPr>
          <p:nvPr/>
        </p:nvSpPr>
        <p:spPr>
          <a:xfrm>
            <a:off x="407530" y="52959"/>
            <a:ext cx="10515600" cy="10624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dirty="0" smtClean="0"/>
              <a:t>Intervenciones telefónicas según vínculo del agresor con la víctima</a:t>
            </a:r>
            <a:br>
              <a:rPr lang="es-MX" sz="2800" dirty="0" smtClean="0"/>
            </a:br>
            <a:r>
              <a:rPr lang="es-MX" sz="2800" dirty="0" smtClean="0"/>
              <a:t>Datos de la Línea 137 -  Año 2019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00711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3000"/>
                            </p:stCondLst>
                            <p:childTnLst>
                              <p:par>
                                <p:cTn id="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7000"/>
                            </p:stCondLst>
                            <p:childTnLst>
                              <p:par>
                                <p:cTn id="6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Graphic spid="41" grpId="0">
        <p:bldAsOne/>
      </p:bldGraphic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ángulo 56"/>
          <p:cNvSpPr/>
          <p:nvPr/>
        </p:nvSpPr>
        <p:spPr>
          <a:xfrm>
            <a:off x="-9144" y="0"/>
            <a:ext cx="12192000" cy="6857999"/>
          </a:xfrm>
          <a:prstGeom prst="rect">
            <a:avLst/>
          </a:prstGeom>
          <a:solidFill>
            <a:srgbClr val="F0E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991" y="6393136"/>
            <a:ext cx="1101526" cy="464864"/>
          </a:xfrm>
          <a:prstGeom prst="rect">
            <a:avLst/>
          </a:prstGeom>
        </p:spPr>
      </p:pic>
      <p:grpSp>
        <p:nvGrpSpPr>
          <p:cNvPr id="5" name="Grupo 4"/>
          <p:cNvGrpSpPr>
            <a:grpSpLocks noChangeAspect="1"/>
          </p:cNvGrpSpPr>
          <p:nvPr/>
        </p:nvGrpSpPr>
        <p:grpSpPr>
          <a:xfrm>
            <a:off x="5665330" y="6428232"/>
            <a:ext cx="1229246" cy="381247"/>
            <a:chOff x="2894433" y="4723631"/>
            <a:chExt cx="1363266" cy="422813"/>
          </a:xfrm>
        </p:grpSpPr>
        <p:pic>
          <p:nvPicPr>
            <p:cNvPr id="6" name="Picture 19"/>
            <p:cNvPicPr/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129" t="10683" r="2774" b="15257"/>
            <a:stretch/>
          </p:blipFill>
          <p:spPr bwMode="auto">
            <a:xfrm>
              <a:off x="3255711" y="4768070"/>
              <a:ext cx="1001988" cy="369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" name="Picture 2" descr="escudo misiones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77" r="10577"/>
            <a:stretch>
              <a:fillRect/>
            </a:stretch>
          </p:blipFill>
          <p:spPr bwMode="auto">
            <a:xfrm>
              <a:off x="2894433" y="4723631"/>
              <a:ext cx="332997" cy="422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dondear rectángulo de esquina diagonal 7"/>
          <p:cNvSpPr/>
          <p:nvPr/>
        </p:nvSpPr>
        <p:spPr>
          <a:xfrm>
            <a:off x="9293352" y="6206512"/>
            <a:ext cx="2889504" cy="722376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050" dirty="0" smtClean="0">
                <a:solidFill>
                  <a:srgbClr val="7030A0"/>
                </a:solidFill>
              </a:rPr>
              <a:t>Cra. Silvana Dea Labat</a:t>
            </a:r>
          </a:p>
          <a:p>
            <a:pPr algn="r"/>
            <a:r>
              <a:rPr lang="es-MX" sz="800" dirty="0" smtClean="0">
                <a:solidFill>
                  <a:srgbClr val="7030A0"/>
                </a:solidFill>
              </a:rPr>
              <a:t>Directora Ejecutiva </a:t>
            </a:r>
          </a:p>
          <a:p>
            <a:pPr algn="r"/>
            <a:r>
              <a:rPr lang="es-MX" sz="800" dirty="0" smtClean="0">
                <a:solidFill>
                  <a:srgbClr val="7030A0"/>
                </a:solidFill>
              </a:rPr>
              <a:t>Instituto Provincial de Estadística y Censos</a:t>
            </a:r>
            <a:endParaRPr lang="es-ES" sz="800" dirty="0">
              <a:solidFill>
                <a:srgbClr val="7030A0"/>
              </a:solidFill>
            </a:endParaRPr>
          </a:p>
        </p:txBody>
      </p:sp>
      <p:cxnSp>
        <p:nvCxnSpPr>
          <p:cNvPr id="14" name="Conector recto 13"/>
          <p:cNvCxnSpPr/>
          <p:nvPr/>
        </p:nvCxnSpPr>
        <p:spPr>
          <a:xfrm flipV="1">
            <a:off x="451074" y="1023257"/>
            <a:ext cx="4850270" cy="7519"/>
          </a:xfrm>
          <a:prstGeom prst="line">
            <a:avLst/>
          </a:prstGeom>
          <a:ln w="28575">
            <a:solidFill>
              <a:srgbClr val="721B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ángulo 20"/>
          <p:cNvSpPr/>
          <p:nvPr/>
        </p:nvSpPr>
        <p:spPr>
          <a:xfrm>
            <a:off x="2240280" y="3003804"/>
            <a:ext cx="1581912" cy="1014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" name="Grupo 12"/>
          <p:cNvGrpSpPr/>
          <p:nvPr/>
        </p:nvGrpSpPr>
        <p:grpSpPr>
          <a:xfrm>
            <a:off x="9415986" y="2161594"/>
            <a:ext cx="2547411" cy="532345"/>
            <a:chOff x="9968317" y="1292277"/>
            <a:chExt cx="1930400" cy="719439"/>
          </a:xfrm>
        </p:grpSpPr>
        <p:sp>
          <p:nvSpPr>
            <p:cNvPr id="9" name="Redondear rectángulo de esquina diagonal 8"/>
            <p:cNvSpPr>
              <a:spLocks/>
            </p:cNvSpPr>
            <p:nvPr/>
          </p:nvSpPr>
          <p:spPr>
            <a:xfrm>
              <a:off x="9968317" y="1292277"/>
              <a:ext cx="1930400" cy="719439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7" name="Redondear rectángulo de esquina diagonal 86"/>
            <p:cNvSpPr>
              <a:spLocks/>
            </p:cNvSpPr>
            <p:nvPr/>
          </p:nvSpPr>
          <p:spPr>
            <a:xfrm>
              <a:off x="10039048" y="1343813"/>
              <a:ext cx="1735403" cy="639622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8" name="Redondear rectángulo de esquina diagonal 87"/>
            <p:cNvSpPr>
              <a:spLocks/>
            </p:cNvSpPr>
            <p:nvPr/>
          </p:nvSpPr>
          <p:spPr>
            <a:xfrm>
              <a:off x="10003037" y="1363334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000" dirty="0">
                  <a:solidFill>
                    <a:schemeClr val="bg1"/>
                  </a:solidFill>
                </a:rPr>
                <a:t>v</a:t>
              </a:r>
              <a:r>
                <a:rPr lang="es-MX" sz="2000" dirty="0" smtClean="0">
                  <a:solidFill>
                    <a:schemeClr val="bg1"/>
                  </a:solidFill>
                </a:rPr>
                <a:t>iolencia psicológica</a:t>
              </a:r>
              <a:endParaRPr lang="es-MX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8314749" y="2013492"/>
            <a:ext cx="1057275" cy="828551"/>
            <a:chOff x="8905875" y="1981323"/>
            <a:chExt cx="1057275" cy="828551"/>
          </a:xfrm>
        </p:grpSpPr>
        <p:sp>
          <p:nvSpPr>
            <p:cNvPr id="22" name="Flecha derecha 21"/>
            <p:cNvSpPr/>
            <p:nvPr/>
          </p:nvSpPr>
          <p:spPr>
            <a:xfrm>
              <a:off x="8905875" y="1981323"/>
              <a:ext cx="1009650" cy="828551"/>
            </a:xfrm>
            <a:prstGeom prst="rightArrow">
              <a:avLst/>
            </a:prstGeom>
            <a:solidFill>
              <a:srgbClr val="8C21B7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 smtClean="0"/>
                <a:t>        </a:t>
              </a:r>
              <a:endParaRPr lang="es-ES" sz="2800" dirty="0"/>
            </a:p>
          </p:txBody>
        </p:sp>
        <p:sp>
          <p:nvSpPr>
            <p:cNvPr id="157" name="Flecha derecha 156"/>
            <p:cNvSpPr/>
            <p:nvPr/>
          </p:nvSpPr>
          <p:spPr>
            <a:xfrm>
              <a:off x="8953500" y="2019640"/>
              <a:ext cx="1009650" cy="752475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D5C4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2400" spc="-100" dirty="0" smtClean="0">
                  <a:solidFill>
                    <a:srgbClr val="002060"/>
                  </a:solidFill>
                </a:rPr>
                <a:t>38,4</a:t>
              </a:r>
              <a:r>
                <a:rPr lang="es-MX" spc="-100" dirty="0" smtClean="0">
                  <a:solidFill>
                    <a:srgbClr val="002060"/>
                  </a:solidFill>
                </a:rPr>
                <a:t>%</a:t>
              </a:r>
              <a:endParaRPr lang="es-ES" spc="-1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3" name="Grupo 42"/>
          <p:cNvGrpSpPr/>
          <p:nvPr/>
        </p:nvGrpSpPr>
        <p:grpSpPr>
          <a:xfrm>
            <a:off x="9415986" y="3370181"/>
            <a:ext cx="2547411" cy="532345"/>
            <a:chOff x="9968317" y="1292277"/>
            <a:chExt cx="1930400" cy="719439"/>
          </a:xfrm>
        </p:grpSpPr>
        <p:sp>
          <p:nvSpPr>
            <p:cNvPr id="44" name="Redondear rectángulo de esquina diagonal 43"/>
            <p:cNvSpPr>
              <a:spLocks/>
            </p:cNvSpPr>
            <p:nvPr/>
          </p:nvSpPr>
          <p:spPr>
            <a:xfrm>
              <a:off x="9968317" y="1292277"/>
              <a:ext cx="1930400" cy="719439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5" name="Redondear rectángulo de esquina diagonal 44"/>
            <p:cNvSpPr>
              <a:spLocks/>
            </p:cNvSpPr>
            <p:nvPr/>
          </p:nvSpPr>
          <p:spPr>
            <a:xfrm>
              <a:off x="10039048" y="1343813"/>
              <a:ext cx="1735403" cy="639622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6" name="Redondear rectángulo de esquina diagonal 45"/>
            <p:cNvSpPr>
              <a:spLocks/>
            </p:cNvSpPr>
            <p:nvPr/>
          </p:nvSpPr>
          <p:spPr>
            <a:xfrm>
              <a:off x="10003037" y="1363334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000" dirty="0">
                  <a:solidFill>
                    <a:schemeClr val="bg1"/>
                  </a:solidFill>
                </a:rPr>
                <a:t>v</a:t>
              </a:r>
              <a:r>
                <a:rPr lang="es-MX" sz="2000" dirty="0" smtClean="0">
                  <a:solidFill>
                    <a:schemeClr val="bg1"/>
                  </a:solidFill>
                </a:rPr>
                <a:t>iolencia física</a:t>
              </a:r>
              <a:endParaRPr lang="es-MX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7" name="Grupo 46"/>
          <p:cNvGrpSpPr/>
          <p:nvPr/>
        </p:nvGrpSpPr>
        <p:grpSpPr>
          <a:xfrm>
            <a:off x="8314749" y="3222079"/>
            <a:ext cx="1057275" cy="828551"/>
            <a:chOff x="8905875" y="1981323"/>
            <a:chExt cx="1057275" cy="828551"/>
          </a:xfrm>
        </p:grpSpPr>
        <p:sp>
          <p:nvSpPr>
            <p:cNvPr id="48" name="Flecha derecha 47"/>
            <p:cNvSpPr/>
            <p:nvPr/>
          </p:nvSpPr>
          <p:spPr>
            <a:xfrm>
              <a:off x="8905875" y="1981323"/>
              <a:ext cx="1009650" cy="828551"/>
            </a:xfrm>
            <a:prstGeom prst="rightArrow">
              <a:avLst/>
            </a:prstGeom>
            <a:solidFill>
              <a:srgbClr val="8C21B7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 smtClean="0"/>
                <a:t>        </a:t>
              </a:r>
              <a:endParaRPr lang="es-ES" sz="2800" dirty="0"/>
            </a:p>
          </p:txBody>
        </p:sp>
        <p:sp>
          <p:nvSpPr>
            <p:cNvPr id="49" name="Flecha derecha 48"/>
            <p:cNvSpPr/>
            <p:nvPr/>
          </p:nvSpPr>
          <p:spPr>
            <a:xfrm>
              <a:off x="8953500" y="2019640"/>
              <a:ext cx="1009650" cy="752475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D5C4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2400" spc="-100" dirty="0" smtClean="0">
                  <a:solidFill>
                    <a:srgbClr val="002060"/>
                  </a:solidFill>
                </a:rPr>
                <a:t>28,5</a:t>
              </a:r>
              <a:r>
                <a:rPr lang="es-MX" spc="-100" dirty="0" smtClean="0">
                  <a:solidFill>
                    <a:srgbClr val="002060"/>
                  </a:solidFill>
                </a:rPr>
                <a:t>%</a:t>
              </a:r>
              <a:endParaRPr lang="es-ES" spc="-1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50" name="Grupo 49"/>
          <p:cNvGrpSpPr/>
          <p:nvPr/>
        </p:nvGrpSpPr>
        <p:grpSpPr>
          <a:xfrm>
            <a:off x="9423907" y="4588232"/>
            <a:ext cx="2547411" cy="532345"/>
            <a:chOff x="9968317" y="1292277"/>
            <a:chExt cx="1930400" cy="719439"/>
          </a:xfrm>
        </p:grpSpPr>
        <p:sp>
          <p:nvSpPr>
            <p:cNvPr id="51" name="Redondear rectángulo de esquina diagonal 50"/>
            <p:cNvSpPr>
              <a:spLocks/>
            </p:cNvSpPr>
            <p:nvPr/>
          </p:nvSpPr>
          <p:spPr>
            <a:xfrm>
              <a:off x="9968317" y="1292277"/>
              <a:ext cx="1930400" cy="719439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2" name="Redondear rectángulo de esquina diagonal 51"/>
            <p:cNvSpPr>
              <a:spLocks/>
            </p:cNvSpPr>
            <p:nvPr/>
          </p:nvSpPr>
          <p:spPr>
            <a:xfrm>
              <a:off x="10039048" y="1343813"/>
              <a:ext cx="1735403" cy="639622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3" name="Redondear rectángulo de esquina diagonal 52"/>
            <p:cNvSpPr>
              <a:spLocks/>
            </p:cNvSpPr>
            <p:nvPr/>
          </p:nvSpPr>
          <p:spPr>
            <a:xfrm>
              <a:off x="10003037" y="1363334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000" dirty="0">
                  <a:solidFill>
                    <a:schemeClr val="bg1"/>
                  </a:solidFill>
                </a:rPr>
                <a:t>v</a:t>
              </a:r>
              <a:r>
                <a:rPr lang="es-MX" sz="2000" dirty="0" smtClean="0">
                  <a:solidFill>
                    <a:schemeClr val="bg1"/>
                  </a:solidFill>
                </a:rPr>
                <a:t>iolencia económica</a:t>
              </a:r>
              <a:endParaRPr lang="es-MX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upo 53"/>
          <p:cNvGrpSpPr/>
          <p:nvPr/>
        </p:nvGrpSpPr>
        <p:grpSpPr>
          <a:xfrm>
            <a:off x="8322670" y="4440130"/>
            <a:ext cx="1057275" cy="828551"/>
            <a:chOff x="8905875" y="1981323"/>
            <a:chExt cx="1057275" cy="828551"/>
          </a:xfrm>
        </p:grpSpPr>
        <p:sp>
          <p:nvSpPr>
            <p:cNvPr id="55" name="Flecha derecha 54"/>
            <p:cNvSpPr/>
            <p:nvPr/>
          </p:nvSpPr>
          <p:spPr>
            <a:xfrm>
              <a:off x="8905875" y="1981323"/>
              <a:ext cx="1009650" cy="828551"/>
            </a:xfrm>
            <a:prstGeom prst="rightArrow">
              <a:avLst/>
            </a:prstGeom>
            <a:solidFill>
              <a:srgbClr val="8C21B7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 smtClean="0"/>
                <a:t>        </a:t>
              </a:r>
              <a:endParaRPr lang="es-ES" sz="2800" dirty="0"/>
            </a:p>
          </p:txBody>
        </p:sp>
        <p:sp>
          <p:nvSpPr>
            <p:cNvPr id="58" name="Flecha derecha 57"/>
            <p:cNvSpPr/>
            <p:nvPr/>
          </p:nvSpPr>
          <p:spPr>
            <a:xfrm>
              <a:off x="8953500" y="2019640"/>
              <a:ext cx="1009650" cy="752475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D5C4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2400" spc="-100" dirty="0" smtClean="0">
                  <a:solidFill>
                    <a:srgbClr val="002060"/>
                  </a:solidFill>
                </a:rPr>
                <a:t>11,4</a:t>
              </a:r>
              <a:r>
                <a:rPr lang="es-MX" spc="-100" dirty="0" smtClean="0">
                  <a:solidFill>
                    <a:srgbClr val="002060"/>
                  </a:solidFill>
                </a:rPr>
                <a:t>%</a:t>
              </a:r>
              <a:endParaRPr lang="es-ES" spc="-100" dirty="0">
                <a:solidFill>
                  <a:srgbClr val="002060"/>
                </a:solidFill>
              </a:endParaRPr>
            </a:p>
          </p:txBody>
        </p:sp>
      </p:grpSp>
      <p:sp>
        <p:nvSpPr>
          <p:cNvPr id="42" name="Título 1"/>
          <p:cNvSpPr txBox="1">
            <a:spLocks/>
          </p:cNvSpPr>
          <p:nvPr/>
        </p:nvSpPr>
        <p:spPr>
          <a:xfrm>
            <a:off x="407530" y="52959"/>
            <a:ext cx="10515600" cy="10624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dirty="0"/>
              <a:t>Intervenciones domiciliarias según tipo de </a:t>
            </a:r>
            <a:r>
              <a:rPr lang="es-MX" sz="2800" dirty="0" smtClean="0"/>
              <a:t>violencia</a:t>
            </a:r>
            <a:br>
              <a:rPr lang="es-MX" sz="2800" dirty="0" smtClean="0"/>
            </a:br>
            <a:r>
              <a:rPr lang="es-MX" sz="2800" dirty="0" smtClean="0"/>
              <a:t>Datos de la Línea 137 -  Año 2019</a:t>
            </a:r>
            <a:endParaRPr lang="es-ES" sz="2800" dirty="0"/>
          </a:p>
        </p:txBody>
      </p:sp>
      <p:graphicFrame>
        <p:nvGraphicFramePr>
          <p:cNvPr id="40" name="Gráfico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5734128"/>
              </p:ext>
            </p:extLst>
          </p:nvPr>
        </p:nvGraphicFramePr>
        <p:xfrm>
          <a:off x="451074" y="1508455"/>
          <a:ext cx="7473726" cy="4484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1416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4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40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40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40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40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40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4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3000"/>
                                        <p:tgtEl>
                                          <p:spTgt spid="40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2" grpId="0"/>
      <p:bldGraphic spid="40" grpId="0">
        <p:bldSub>
          <a:bldChart bld="categoryEl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ángulo 56"/>
          <p:cNvSpPr/>
          <p:nvPr/>
        </p:nvSpPr>
        <p:spPr>
          <a:xfrm>
            <a:off x="-9144" y="0"/>
            <a:ext cx="12192000" cy="6857999"/>
          </a:xfrm>
          <a:prstGeom prst="rect">
            <a:avLst/>
          </a:prstGeom>
          <a:solidFill>
            <a:srgbClr val="F0E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991" y="6393136"/>
            <a:ext cx="1101526" cy="464864"/>
          </a:xfrm>
          <a:prstGeom prst="rect">
            <a:avLst/>
          </a:prstGeom>
        </p:spPr>
      </p:pic>
      <p:grpSp>
        <p:nvGrpSpPr>
          <p:cNvPr id="5" name="Grupo 4"/>
          <p:cNvGrpSpPr>
            <a:grpSpLocks noChangeAspect="1"/>
          </p:cNvGrpSpPr>
          <p:nvPr/>
        </p:nvGrpSpPr>
        <p:grpSpPr>
          <a:xfrm>
            <a:off x="5665330" y="6428232"/>
            <a:ext cx="1229246" cy="381247"/>
            <a:chOff x="2894433" y="4723631"/>
            <a:chExt cx="1363266" cy="422813"/>
          </a:xfrm>
        </p:grpSpPr>
        <p:pic>
          <p:nvPicPr>
            <p:cNvPr id="6" name="Picture 19"/>
            <p:cNvPicPr/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129" t="10683" r="2774" b="15257"/>
            <a:stretch/>
          </p:blipFill>
          <p:spPr bwMode="auto">
            <a:xfrm>
              <a:off x="3255711" y="4768070"/>
              <a:ext cx="1001988" cy="369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" name="Picture 2" descr="escudo misiones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77" r="10577"/>
            <a:stretch>
              <a:fillRect/>
            </a:stretch>
          </p:blipFill>
          <p:spPr bwMode="auto">
            <a:xfrm>
              <a:off x="2894433" y="4723631"/>
              <a:ext cx="332997" cy="422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dondear rectángulo de esquina diagonal 7"/>
          <p:cNvSpPr/>
          <p:nvPr/>
        </p:nvSpPr>
        <p:spPr>
          <a:xfrm>
            <a:off x="9293352" y="6206512"/>
            <a:ext cx="2889504" cy="722376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050" dirty="0" smtClean="0">
                <a:solidFill>
                  <a:srgbClr val="7030A0"/>
                </a:solidFill>
              </a:rPr>
              <a:t>Cra. Silvana Dea Labat</a:t>
            </a:r>
          </a:p>
          <a:p>
            <a:pPr algn="r"/>
            <a:r>
              <a:rPr lang="es-MX" sz="800" dirty="0" smtClean="0">
                <a:solidFill>
                  <a:srgbClr val="7030A0"/>
                </a:solidFill>
              </a:rPr>
              <a:t>Directora Ejecutiva </a:t>
            </a:r>
          </a:p>
          <a:p>
            <a:pPr algn="r"/>
            <a:r>
              <a:rPr lang="es-MX" sz="800" dirty="0" smtClean="0">
                <a:solidFill>
                  <a:srgbClr val="7030A0"/>
                </a:solidFill>
              </a:rPr>
              <a:t>Instituto Provincial de Estadística y Censos</a:t>
            </a:r>
            <a:endParaRPr lang="es-ES" sz="800" dirty="0">
              <a:solidFill>
                <a:srgbClr val="7030A0"/>
              </a:solidFill>
            </a:endParaRPr>
          </a:p>
        </p:txBody>
      </p:sp>
      <p:cxnSp>
        <p:nvCxnSpPr>
          <p:cNvPr id="14" name="Conector recto 13"/>
          <p:cNvCxnSpPr/>
          <p:nvPr/>
        </p:nvCxnSpPr>
        <p:spPr>
          <a:xfrm flipV="1">
            <a:off x="451074" y="1023257"/>
            <a:ext cx="4850270" cy="7519"/>
          </a:xfrm>
          <a:prstGeom prst="line">
            <a:avLst/>
          </a:prstGeom>
          <a:ln w="28575">
            <a:solidFill>
              <a:srgbClr val="721B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ángulo 20"/>
          <p:cNvSpPr/>
          <p:nvPr/>
        </p:nvSpPr>
        <p:spPr>
          <a:xfrm>
            <a:off x="2240280" y="3003804"/>
            <a:ext cx="1581912" cy="1014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Título 1"/>
          <p:cNvSpPr txBox="1">
            <a:spLocks/>
          </p:cNvSpPr>
          <p:nvPr/>
        </p:nvSpPr>
        <p:spPr>
          <a:xfrm>
            <a:off x="407530" y="52959"/>
            <a:ext cx="10515600" cy="10624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dirty="0" smtClean="0"/>
              <a:t>Provincia de Misiones </a:t>
            </a:r>
            <a:endParaRPr lang="es-MX" sz="2800" dirty="0"/>
          </a:p>
          <a:p>
            <a:r>
              <a:rPr lang="es-MX" sz="2800" dirty="0" smtClean="0"/>
              <a:t>Construcción del indicador</a:t>
            </a:r>
            <a:endParaRPr lang="es-ES" sz="2800" dirty="0"/>
          </a:p>
        </p:txBody>
      </p:sp>
      <p:sp>
        <p:nvSpPr>
          <p:cNvPr id="11" name="Rectángulo 10"/>
          <p:cNvSpPr/>
          <p:nvPr/>
        </p:nvSpPr>
        <p:spPr>
          <a:xfrm>
            <a:off x="607235" y="2019957"/>
            <a:ext cx="1993390" cy="3277820"/>
          </a:xfrm>
          <a:prstGeom prst="rect">
            <a:avLst/>
          </a:prstGeom>
          <a:solidFill>
            <a:srgbClr val="721B95"/>
          </a:solidFill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s-ES" sz="2300" dirty="0" smtClean="0">
                <a:solidFill>
                  <a:schemeClr val="bg1"/>
                </a:solidFill>
                <a:latin typeface="Myriad Pro" panose="020B0503030403020204" pitchFamily="34" charset="0"/>
                <a:ea typeface="Times New Roman" panose="02020603050405020304" pitchFamily="18" charset="0"/>
              </a:rPr>
              <a:t>Para comparar se construye </a:t>
            </a:r>
            <a:r>
              <a:rPr lang="es-ES" sz="2300" dirty="0">
                <a:solidFill>
                  <a:schemeClr val="bg1"/>
                </a:solidFill>
                <a:latin typeface="Myriad Pro" panose="020B0503030403020204" pitchFamily="34" charset="0"/>
                <a:ea typeface="Times New Roman" panose="02020603050405020304" pitchFamily="18" charset="0"/>
              </a:rPr>
              <a:t>un </a:t>
            </a:r>
            <a:r>
              <a:rPr lang="es-ES" sz="2300" dirty="0" smtClean="0">
                <a:solidFill>
                  <a:schemeClr val="bg1"/>
                </a:solidFill>
                <a:latin typeface="Myriad Pro" panose="020B0503030403020204" pitchFamily="34" charset="0"/>
                <a:ea typeface="Times New Roman" panose="02020603050405020304" pitchFamily="18" charset="0"/>
              </a:rPr>
              <a:t>indicador: </a:t>
            </a:r>
            <a:r>
              <a:rPr lang="es-ES" sz="2300" b="1" dirty="0" smtClean="0">
                <a:solidFill>
                  <a:schemeClr val="bg1"/>
                </a:solidFill>
                <a:latin typeface="Myriad Pro" panose="020B0503030403020204" pitchFamily="34" charset="0"/>
                <a:ea typeface="Times New Roman" panose="02020603050405020304" pitchFamily="18" charset="0"/>
              </a:rPr>
              <a:t>“Cantidad </a:t>
            </a:r>
            <a:r>
              <a:rPr lang="es-ES" sz="2300" b="1" dirty="0">
                <a:solidFill>
                  <a:schemeClr val="bg1"/>
                </a:solidFill>
                <a:latin typeface="Myriad Pro" panose="020B0503030403020204" pitchFamily="34" charset="0"/>
                <a:ea typeface="Times New Roman" panose="02020603050405020304" pitchFamily="18" charset="0"/>
              </a:rPr>
              <a:t>de denuncias de casos de violencia por cada mil habitantes</a:t>
            </a:r>
            <a:r>
              <a:rPr lang="es-ES" sz="2000" b="1" dirty="0" smtClean="0">
                <a:solidFill>
                  <a:schemeClr val="bg1"/>
                </a:solidFill>
                <a:latin typeface="Myriad Pro" panose="020B0503030403020204" pitchFamily="34" charset="0"/>
                <a:ea typeface="Times New Roman" panose="02020603050405020304" pitchFamily="18" charset="0"/>
              </a:rPr>
              <a:t>”</a:t>
            </a:r>
            <a:endParaRPr lang="es-E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263696" y="1831499"/>
            <a:ext cx="3280770" cy="53405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>
              <a:lnSpc>
                <a:spcPts val="1700"/>
              </a:lnSpc>
            </a:pPr>
            <a:r>
              <a:rPr lang="es-ES" dirty="0" smtClean="0">
                <a:latin typeface="Myriad Pro" panose="020B0503030403020204" pitchFamily="34" charset="0"/>
                <a:ea typeface="Times New Roman" panose="02020603050405020304" pitchFamily="18" charset="0"/>
              </a:rPr>
              <a:t>cantidad </a:t>
            </a:r>
            <a:r>
              <a:rPr lang="es-ES" dirty="0">
                <a:latin typeface="Myriad Pro" panose="020B0503030403020204" pitchFamily="34" charset="0"/>
                <a:ea typeface="Times New Roman" panose="02020603050405020304" pitchFamily="18" charset="0"/>
              </a:rPr>
              <a:t>de denuncias de casos </a:t>
            </a:r>
            <a:endParaRPr lang="es-ES" dirty="0" smtClean="0">
              <a:latin typeface="Myriad Pro" panose="020B0503030403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700"/>
              </a:lnSpc>
            </a:pPr>
            <a:r>
              <a:rPr lang="es-ES" dirty="0" smtClean="0">
                <a:latin typeface="Myriad Pro" panose="020B0503030403020204" pitchFamily="34" charset="0"/>
                <a:ea typeface="Times New Roman" panose="02020603050405020304" pitchFamily="18" charset="0"/>
              </a:rPr>
              <a:t>de </a:t>
            </a:r>
            <a:r>
              <a:rPr lang="es-ES" dirty="0">
                <a:latin typeface="Myriad Pro" panose="020B0503030403020204" pitchFamily="34" charset="0"/>
                <a:ea typeface="Times New Roman" panose="02020603050405020304" pitchFamily="18" charset="0"/>
              </a:rPr>
              <a:t>violencia </a:t>
            </a:r>
            <a:r>
              <a:rPr lang="es-ES" dirty="0" smtClean="0">
                <a:latin typeface="Myriad Pro" panose="020B0503030403020204" pitchFamily="34" charset="0"/>
                <a:ea typeface="Times New Roman" panose="02020603050405020304" pitchFamily="18" charset="0"/>
              </a:rPr>
              <a:t>en la provincia</a:t>
            </a:r>
            <a:endParaRPr lang="es-ES" dirty="0"/>
          </a:p>
        </p:txBody>
      </p:sp>
      <p:sp>
        <p:nvSpPr>
          <p:cNvPr id="15" name="Rectángulo 14"/>
          <p:cNvSpPr/>
          <p:nvPr/>
        </p:nvSpPr>
        <p:spPr>
          <a:xfrm>
            <a:off x="3263696" y="2451752"/>
            <a:ext cx="3280770" cy="53405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ts val="1700"/>
              </a:lnSpc>
            </a:pPr>
            <a:r>
              <a:rPr lang="es-ES" dirty="0" smtClean="0">
                <a:latin typeface="Myriad Pro" panose="020B0503030403020204" pitchFamily="34" charset="0"/>
                <a:ea typeface="Times New Roman" panose="02020603050405020304" pitchFamily="18" charset="0"/>
              </a:rPr>
              <a:t>cantidad </a:t>
            </a:r>
            <a:r>
              <a:rPr lang="es-ES" dirty="0">
                <a:latin typeface="Myriad Pro" panose="020B0503030403020204" pitchFamily="34" charset="0"/>
                <a:ea typeface="Times New Roman" panose="02020603050405020304" pitchFamily="18" charset="0"/>
              </a:rPr>
              <a:t>de habitantes </a:t>
            </a:r>
            <a:endParaRPr lang="es-ES" dirty="0" smtClean="0">
              <a:latin typeface="Myriad Pro" panose="020B0503030403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700"/>
              </a:lnSpc>
            </a:pPr>
            <a:r>
              <a:rPr lang="es-ES" dirty="0" smtClean="0">
                <a:latin typeface="Myriad Pro" panose="020B0503030403020204" pitchFamily="34" charset="0"/>
                <a:ea typeface="Times New Roman" panose="02020603050405020304" pitchFamily="18" charset="0"/>
              </a:rPr>
              <a:t>proyectada </a:t>
            </a:r>
            <a:r>
              <a:rPr lang="es-ES" dirty="0">
                <a:latin typeface="Myriad Pro" panose="020B0503030403020204" pitchFamily="34" charset="0"/>
                <a:ea typeface="Times New Roman" panose="02020603050405020304" pitchFamily="18" charset="0"/>
              </a:rPr>
              <a:t>para el año 2019</a:t>
            </a:r>
            <a:endParaRPr lang="es-ES" dirty="0"/>
          </a:p>
        </p:txBody>
      </p:sp>
      <p:sp>
        <p:nvSpPr>
          <p:cNvPr id="16" name="Rectángulo 15"/>
          <p:cNvSpPr/>
          <p:nvPr/>
        </p:nvSpPr>
        <p:spPr>
          <a:xfrm>
            <a:off x="6450707" y="2112820"/>
            <a:ext cx="979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000" dirty="0" smtClean="0">
                <a:latin typeface="Myriad Pro" panose="020B0503030403020204" pitchFamily="34" charset="0"/>
                <a:ea typeface="Times New Roman" panose="02020603050405020304" pitchFamily="18" charset="0"/>
              </a:rPr>
              <a:t>=</a:t>
            </a:r>
            <a:r>
              <a:rPr lang="es-ES" sz="2400" dirty="0" smtClean="0">
                <a:latin typeface="Myriad Pro" panose="020B0503030403020204" pitchFamily="34" charset="0"/>
                <a:ea typeface="Times New Roman" panose="02020603050405020304" pitchFamily="18" charset="0"/>
              </a:rPr>
              <a:t> X</a:t>
            </a:r>
            <a:r>
              <a:rPr lang="es-ES" dirty="0" smtClean="0">
                <a:latin typeface="Myriad Pro" panose="020B0503030403020204" pitchFamily="34" charset="0"/>
                <a:ea typeface="Times New Roman" panose="02020603050405020304" pitchFamily="18" charset="0"/>
              </a:rPr>
              <a:t>  mil</a:t>
            </a:r>
            <a:endParaRPr lang="es-ES" dirty="0"/>
          </a:p>
        </p:txBody>
      </p:sp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691934"/>
              </p:ext>
            </p:extLst>
          </p:nvPr>
        </p:nvGraphicFramePr>
        <p:xfrm>
          <a:off x="5702300" y="3635534"/>
          <a:ext cx="787400" cy="731520"/>
        </p:xfrm>
        <a:graphic>
          <a:graphicData uri="http://schemas.openxmlformats.org/drawingml/2006/table">
            <a:tbl>
              <a:tblPr/>
              <a:tblGrid>
                <a:gridCol w="787400">
                  <a:extLst>
                    <a:ext uri="{9D8B030D-6E8A-4147-A177-3AD203B41FA5}">
                      <a16:colId xmlns:a16="http://schemas.microsoft.com/office/drawing/2014/main" xmlns="" val="2106733948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r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1600257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4250189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619072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56772783"/>
                  </a:ext>
                </a:extLst>
              </a:tr>
            </a:tbl>
          </a:graphicData>
        </a:graphic>
      </p:graphicFrame>
      <p:sp>
        <p:nvSpPr>
          <p:cNvPr id="18" name="Rectángulo 17"/>
          <p:cNvSpPr/>
          <p:nvPr/>
        </p:nvSpPr>
        <p:spPr>
          <a:xfrm>
            <a:off x="7401292" y="1941230"/>
            <a:ext cx="23775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es-E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21.701</a:t>
            </a:r>
            <a:r>
              <a:rPr lang="es-E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denuncias</a:t>
            </a:r>
            <a:endParaRPr lang="es-ES" sz="2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7629240" y="2423788"/>
            <a:ext cx="20441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es-E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1.266.737 hab.</a:t>
            </a:r>
            <a:endParaRPr lang="es-ES" sz="2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9586356" y="2113811"/>
            <a:ext cx="21034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es-ES" sz="2400" dirty="0">
                <a:solidFill>
                  <a:srgbClr val="000000"/>
                </a:solidFill>
                <a:latin typeface="Calibri" panose="020F0502020204030204" pitchFamily="34" charset="0"/>
              </a:rPr>
              <a:t>X</a:t>
            </a:r>
            <a:r>
              <a:rPr lang="es-E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1.000 = </a:t>
            </a:r>
            <a:r>
              <a:rPr lang="es-E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17,13</a:t>
            </a:r>
            <a:endParaRPr lang="es-ES" sz="2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25" name="Conector recto 24"/>
          <p:cNvCxnSpPr/>
          <p:nvPr/>
        </p:nvCxnSpPr>
        <p:spPr>
          <a:xfrm flipV="1">
            <a:off x="3346111" y="2403583"/>
            <a:ext cx="3029077" cy="33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Conector recto 55"/>
          <p:cNvCxnSpPr/>
          <p:nvPr/>
        </p:nvCxnSpPr>
        <p:spPr>
          <a:xfrm flipV="1">
            <a:off x="7559910" y="2402895"/>
            <a:ext cx="2163204" cy="2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2" name="Grupo 61"/>
          <p:cNvGrpSpPr>
            <a:grpSpLocks noChangeAspect="1"/>
          </p:cNvGrpSpPr>
          <p:nvPr/>
        </p:nvGrpSpPr>
        <p:grpSpPr>
          <a:xfrm>
            <a:off x="6386988" y="3647093"/>
            <a:ext cx="1803891" cy="1846671"/>
            <a:chOff x="1883664" y="2350008"/>
            <a:chExt cx="2313432" cy="2368296"/>
          </a:xfrm>
        </p:grpSpPr>
        <p:sp>
          <p:nvSpPr>
            <p:cNvPr id="63" name="Elipse 62"/>
            <p:cNvSpPr/>
            <p:nvPr/>
          </p:nvSpPr>
          <p:spPr>
            <a:xfrm>
              <a:off x="1883664" y="2350008"/>
              <a:ext cx="2295144" cy="2331720"/>
            </a:xfrm>
            <a:prstGeom prst="ellipse">
              <a:avLst/>
            </a:prstGeom>
            <a:solidFill>
              <a:srgbClr val="721B95"/>
            </a:solidFill>
            <a:ln w="28575">
              <a:solidFill>
                <a:srgbClr val="721B9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4" name="Elipse 63"/>
            <p:cNvSpPr/>
            <p:nvPr/>
          </p:nvSpPr>
          <p:spPr>
            <a:xfrm>
              <a:off x="1901952" y="2386584"/>
              <a:ext cx="2295144" cy="2331720"/>
            </a:xfrm>
            <a:prstGeom prst="ellipse">
              <a:avLst/>
            </a:prstGeom>
            <a:solidFill>
              <a:srgbClr val="8C21B7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5" name="Elipse 64"/>
            <p:cNvSpPr/>
            <p:nvPr/>
          </p:nvSpPr>
          <p:spPr>
            <a:xfrm>
              <a:off x="1901952" y="2404872"/>
              <a:ext cx="2258568" cy="2212848"/>
            </a:xfrm>
            <a:prstGeom prst="ellipse">
              <a:avLst/>
            </a:prstGeom>
            <a:solidFill>
              <a:srgbClr val="B482DA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6" name="Elipse 65"/>
            <p:cNvSpPr/>
            <p:nvPr/>
          </p:nvSpPr>
          <p:spPr>
            <a:xfrm>
              <a:off x="1908048" y="2429256"/>
              <a:ext cx="2252472" cy="218846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3200" dirty="0" smtClean="0">
                  <a:solidFill>
                    <a:schemeClr val="tx1"/>
                  </a:solidFill>
                </a:rPr>
                <a:t>59,4</a:t>
              </a:r>
              <a:r>
                <a:rPr lang="es-MX" sz="4000" dirty="0" smtClean="0">
                  <a:solidFill>
                    <a:schemeClr val="tx1"/>
                  </a:solidFill>
                </a:rPr>
                <a:t> </a:t>
              </a:r>
              <a:endParaRPr lang="es-MX" sz="4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s-MX" sz="1600" dirty="0" smtClean="0">
                  <a:solidFill>
                    <a:schemeClr val="tx1"/>
                  </a:solidFill>
                </a:rPr>
                <a:t>Denuncias por día</a:t>
              </a:r>
            </a:p>
            <a:p>
              <a:pPr algn="ctr"/>
              <a:endParaRPr lang="es-E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7" name="Grupo 76"/>
          <p:cNvGrpSpPr>
            <a:grpSpLocks noChangeAspect="1"/>
          </p:cNvGrpSpPr>
          <p:nvPr/>
        </p:nvGrpSpPr>
        <p:grpSpPr>
          <a:xfrm>
            <a:off x="3878376" y="3681893"/>
            <a:ext cx="1803891" cy="1846671"/>
            <a:chOff x="1883664" y="2350008"/>
            <a:chExt cx="2313432" cy="2368296"/>
          </a:xfrm>
        </p:grpSpPr>
        <p:sp>
          <p:nvSpPr>
            <p:cNvPr id="78" name="Elipse 77"/>
            <p:cNvSpPr/>
            <p:nvPr/>
          </p:nvSpPr>
          <p:spPr>
            <a:xfrm>
              <a:off x="1883664" y="2350008"/>
              <a:ext cx="2295144" cy="2331720"/>
            </a:xfrm>
            <a:prstGeom prst="ellipse">
              <a:avLst/>
            </a:prstGeom>
            <a:solidFill>
              <a:srgbClr val="721B95"/>
            </a:solidFill>
            <a:ln w="28575">
              <a:solidFill>
                <a:srgbClr val="721B9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9" name="Elipse 78"/>
            <p:cNvSpPr/>
            <p:nvPr/>
          </p:nvSpPr>
          <p:spPr>
            <a:xfrm>
              <a:off x="1901952" y="2386584"/>
              <a:ext cx="2295144" cy="2331720"/>
            </a:xfrm>
            <a:prstGeom prst="ellipse">
              <a:avLst/>
            </a:prstGeom>
            <a:solidFill>
              <a:srgbClr val="8C21B7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0" name="Elipse 79"/>
            <p:cNvSpPr/>
            <p:nvPr/>
          </p:nvSpPr>
          <p:spPr>
            <a:xfrm>
              <a:off x="1901952" y="2404872"/>
              <a:ext cx="2258568" cy="2212848"/>
            </a:xfrm>
            <a:prstGeom prst="ellipse">
              <a:avLst/>
            </a:prstGeom>
            <a:solidFill>
              <a:srgbClr val="B482DA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1" name="Elipse 80"/>
            <p:cNvSpPr/>
            <p:nvPr/>
          </p:nvSpPr>
          <p:spPr>
            <a:xfrm>
              <a:off x="1908048" y="2429256"/>
              <a:ext cx="2252472" cy="218846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3200" dirty="0" smtClean="0">
                  <a:solidFill>
                    <a:schemeClr val="tx1"/>
                  </a:solidFill>
                </a:rPr>
                <a:t>17</a:t>
              </a:r>
              <a:r>
                <a:rPr lang="es-MX" sz="4000" dirty="0" smtClean="0">
                  <a:solidFill>
                    <a:schemeClr val="tx1"/>
                  </a:solidFill>
                </a:rPr>
                <a:t> </a:t>
              </a:r>
              <a:endParaRPr lang="es-MX" sz="4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s-MX" sz="1600" dirty="0" smtClean="0">
                  <a:solidFill>
                    <a:schemeClr val="tx1"/>
                  </a:solidFill>
                </a:rPr>
                <a:t>Denuncias por mil hab.</a:t>
              </a:r>
            </a:p>
            <a:p>
              <a:pPr algn="ctr"/>
              <a:endParaRPr lang="es-ES" sz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116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9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15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3500"/>
                            </p:stCondLst>
                            <p:childTnLst>
                              <p:par>
                                <p:cTn id="6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450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6500"/>
                            </p:stCondLst>
                            <p:childTnLst>
                              <p:par>
                                <p:cTn id="7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8500"/>
                            </p:stCondLst>
                            <p:childTnLst>
                              <p:par>
                                <p:cTn id="82" presetID="47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3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3000"/>
                            </p:stCondLst>
                            <p:childTnLst>
                              <p:par>
                                <p:cTn id="88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2" grpId="0"/>
      <p:bldP spid="11" grpId="0" animBg="1"/>
      <p:bldP spid="12" grpId="0" animBg="1"/>
      <p:bldP spid="15" grpId="0" animBg="1"/>
      <p:bldP spid="16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ángulo 56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F0E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991" y="6393136"/>
            <a:ext cx="1101526" cy="464864"/>
          </a:xfrm>
          <a:prstGeom prst="rect">
            <a:avLst/>
          </a:prstGeom>
        </p:spPr>
      </p:pic>
      <p:grpSp>
        <p:nvGrpSpPr>
          <p:cNvPr id="5" name="Grupo 4"/>
          <p:cNvGrpSpPr>
            <a:grpSpLocks noChangeAspect="1"/>
          </p:cNvGrpSpPr>
          <p:nvPr/>
        </p:nvGrpSpPr>
        <p:grpSpPr>
          <a:xfrm>
            <a:off x="5665330" y="6428232"/>
            <a:ext cx="1229246" cy="381247"/>
            <a:chOff x="2894433" y="4723631"/>
            <a:chExt cx="1363266" cy="422813"/>
          </a:xfrm>
        </p:grpSpPr>
        <p:pic>
          <p:nvPicPr>
            <p:cNvPr id="6" name="Picture 19"/>
            <p:cNvPicPr/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129" t="10683" r="2774" b="15257"/>
            <a:stretch/>
          </p:blipFill>
          <p:spPr bwMode="auto">
            <a:xfrm>
              <a:off x="3255711" y="4768070"/>
              <a:ext cx="1001988" cy="369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" name="Picture 2" descr="escudo misiones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77" r="10577"/>
            <a:stretch>
              <a:fillRect/>
            </a:stretch>
          </p:blipFill>
          <p:spPr bwMode="auto">
            <a:xfrm>
              <a:off x="2894433" y="4723631"/>
              <a:ext cx="332997" cy="422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dondear rectángulo de esquina diagonal 7"/>
          <p:cNvSpPr/>
          <p:nvPr/>
        </p:nvSpPr>
        <p:spPr>
          <a:xfrm>
            <a:off x="9293352" y="6206512"/>
            <a:ext cx="2889504" cy="722376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050" dirty="0" smtClean="0">
                <a:solidFill>
                  <a:srgbClr val="7030A0"/>
                </a:solidFill>
              </a:rPr>
              <a:t>Cra. Silvana Dea Labat</a:t>
            </a:r>
          </a:p>
          <a:p>
            <a:pPr algn="r"/>
            <a:r>
              <a:rPr lang="es-MX" sz="800" dirty="0" smtClean="0">
                <a:solidFill>
                  <a:srgbClr val="7030A0"/>
                </a:solidFill>
              </a:rPr>
              <a:t>Directora Ejecutiva </a:t>
            </a:r>
          </a:p>
          <a:p>
            <a:pPr algn="r"/>
            <a:r>
              <a:rPr lang="es-MX" sz="800" dirty="0" smtClean="0">
                <a:solidFill>
                  <a:srgbClr val="7030A0"/>
                </a:solidFill>
              </a:rPr>
              <a:t>Instituto Provincial de Estadística y Censos</a:t>
            </a:r>
            <a:endParaRPr lang="es-ES" sz="800" dirty="0">
              <a:solidFill>
                <a:srgbClr val="7030A0"/>
              </a:solidFill>
            </a:endParaRPr>
          </a:p>
        </p:txBody>
      </p:sp>
      <p:cxnSp>
        <p:nvCxnSpPr>
          <p:cNvPr id="14" name="Conector recto 13"/>
          <p:cNvCxnSpPr/>
          <p:nvPr/>
        </p:nvCxnSpPr>
        <p:spPr>
          <a:xfrm flipV="1">
            <a:off x="451074" y="990600"/>
            <a:ext cx="5677583" cy="40177"/>
          </a:xfrm>
          <a:prstGeom prst="line">
            <a:avLst/>
          </a:prstGeom>
          <a:ln w="28575">
            <a:solidFill>
              <a:srgbClr val="721B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ángulo 20"/>
          <p:cNvSpPr/>
          <p:nvPr/>
        </p:nvSpPr>
        <p:spPr>
          <a:xfrm>
            <a:off x="2240280" y="3003804"/>
            <a:ext cx="1581912" cy="1014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" name="Grupo 12"/>
          <p:cNvGrpSpPr/>
          <p:nvPr/>
        </p:nvGrpSpPr>
        <p:grpSpPr>
          <a:xfrm>
            <a:off x="9415986" y="2107153"/>
            <a:ext cx="2547411" cy="532345"/>
            <a:chOff x="9968317" y="1292277"/>
            <a:chExt cx="1930400" cy="719439"/>
          </a:xfrm>
        </p:grpSpPr>
        <p:sp>
          <p:nvSpPr>
            <p:cNvPr id="9" name="Redondear rectángulo de esquina diagonal 8"/>
            <p:cNvSpPr>
              <a:spLocks/>
            </p:cNvSpPr>
            <p:nvPr/>
          </p:nvSpPr>
          <p:spPr>
            <a:xfrm>
              <a:off x="9968317" y="1292277"/>
              <a:ext cx="1930400" cy="719439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7" name="Redondear rectángulo de esquina diagonal 86"/>
            <p:cNvSpPr>
              <a:spLocks/>
            </p:cNvSpPr>
            <p:nvPr/>
          </p:nvSpPr>
          <p:spPr>
            <a:xfrm>
              <a:off x="10039048" y="1343813"/>
              <a:ext cx="1735403" cy="639622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8" name="Redondear rectángulo de esquina diagonal 87"/>
            <p:cNvSpPr>
              <a:spLocks/>
            </p:cNvSpPr>
            <p:nvPr/>
          </p:nvSpPr>
          <p:spPr>
            <a:xfrm>
              <a:off x="10003037" y="1363334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 dirty="0">
                  <a:latin typeface="Myriad Pro" panose="020B0503030403020204" pitchFamily="34" charset="0"/>
                  <a:ea typeface="Times New Roman" panose="02020603050405020304" pitchFamily="18" charset="0"/>
                </a:rPr>
                <a:t>violencia doméstica</a:t>
              </a:r>
              <a:endParaRPr lang="es-MX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8314749" y="1959051"/>
            <a:ext cx="1057275" cy="828551"/>
            <a:chOff x="8905875" y="1981323"/>
            <a:chExt cx="1057275" cy="828551"/>
          </a:xfrm>
        </p:grpSpPr>
        <p:sp>
          <p:nvSpPr>
            <p:cNvPr id="22" name="Flecha derecha 21"/>
            <p:cNvSpPr/>
            <p:nvPr/>
          </p:nvSpPr>
          <p:spPr>
            <a:xfrm>
              <a:off x="8905875" y="1981323"/>
              <a:ext cx="1009650" cy="828551"/>
            </a:xfrm>
            <a:prstGeom prst="rightArrow">
              <a:avLst/>
            </a:prstGeom>
            <a:solidFill>
              <a:srgbClr val="8C21B7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 smtClean="0"/>
                <a:t>        </a:t>
              </a:r>
              <a:endParaRPr lang="es-ES" sz="2800" dirty="0"/>
            </a:p>
          </p:txBody>
        </p:sp>
        <p:sp>
          <p:nvSpPr>
            <p:cNvPr id="157" name="Flecha derecha 156"/>
            <p:cNvSpPr/>
            <p:nvPr/>
          </p:nvSpPr>
          <p:spPr>
            <a:xfrm>
              <a:off x="8953500" y="2019640"/>
              <a:ext cx="1009650" cy="752475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D5C4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2400" spc="-100" dirty="0" smtClean="0">
                  <a:solidFill>
                    <a:srgbClr val="002060"/>
                  </a:solidFill>
                </a:rPr>
                <a:t>55,8</a:t>
              </a:r>
              <a:r>
                <a:rPr lang="es-MX" spc="-100" dirty="0" smtClean="0">
                  <a:solidFill>
                    <a:srgbClr val="002060"/>
                  </a:solidFill>
                </a:rPr>
                <a:t>%</a:t>
              </a:r>
              <a:endParaRPr lang="es-ES" spc="-1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3" name="Grupo 42"/>
          <p:cNvGrpSpPr/>
          <p:nvPr/>
        </p:nvGrpSpPr>
        <p:grpSpPr>
          <a:xfrm>
            <a:off x="9415986" y="2993462"/>
            <a:ext cx="2547411" cy="680447"/>
            <a:chOff x="9968317" y="1315297"/>
            <a:chExt cx="1930400" cy="719439"/>
          </a:xfrm>
        </p:grpSpPr>
        <p:sp>
          <p:nvSpPr>
            <p:cNvPr id="44" name="Redondear rectángulo de esquina diagonal 43"/>
            <p:cNvSpPr>
              <a:spLocks/>
            </p:cNvSpPr>
            <p:nvPr/>
          </p:nvSpPr>
          <p:spPr>
            <a:xfrm>
              <a:off x="9968317" y="1315297"/>
              <a:ext cx="1930400" cy="719439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5" name="Redondear rectángulo de esquina diagonal 44"/>
            <p:cNvSpPr>
              <a:spLocks/>
            </p:cNvSpPr>
            <p:nvPr/>
          </p:nvSpPr>
          <p:spPr>
            <a:xfrm>
              <a:off x="10039048" y="1343813"/>
              <a:ext cx="1735403" cy="639622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6" name="Redondear rectángulo de esquina diagonal 45"/>
            <p:cNvSpPr>
              <a:spLocks/>
            </p:cNvSpPr>
            <p:nvPr/>
          </p:nvSpPr>
          <p:spPr>
            <a:xfrm>
              <a:off x="10003037" y="1363334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700"/>
                </a:lnSpc>
              </a:pPr>
              <a:r>
                <a:rPr lang="es-ES" sz="2000" dirty="0">
                  <a:latin typeface="Myriad Pro" panose="020B0503030403020204" pitchFamily="34" charset="0"/>
                  <a:ea typeface="Times New Roman" panose="02020603050405020304" pitchFamily="18" charset="0"/>
                </a:rPr>
                <a:t>violencia de género</a:t>
              </a:r>
              <a:endParaRPr lang="es-MX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7" name="Grupo 46"/>
          <p:cNvGrpSpPr/>
          <p:nvPr/>
        </p:nvGrpSpPr>
        <p:grpSpPr>
          <a:xfrm>
            <a:off x="8314749" y="2906374"/>
            <a:ext cx="1057275" cy="828551"/>
            <a:chOff x="8905875" y="1981323"/>
            <a:chExt cx="1057275" cy="828551"/>
          </a:xfrm>
        </p:grpSpPr>
        <p:sp>
          <p:nvSpPr>
            <p:cNvPr id="48" name="Flecha derecha 47"/>
            <p:cNvSpPr/>
            <p:nvPr/>
          </p:nvSpPr>
          <p:spPr>
            <a:xfrm>
              <a:off x="8905875" y="1981323"/>
              <a:ext cx="1009650" cy="828551"/>
            </a:xfrm>
            <a:prstGeom prst="rightArrow">
              <a:avLst/>
            </a:prstGeom>
            <a:solidFill>
              <a:srgbClr val="8C21B7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 smtClean="0"/>
                <a:t>        </a:t>
              </a:r>
              <a:endParaRPr lang="es-ES" sz="2800" dirty="0"/>
            </a:p>
          </p:txBody>
        </p:sp>
        <p:sp>
          <p:nvSpPr>
            <p:cNvPr id="49" name="Flecha derecha 48"/>
            <p:cNvSpPr/>
            <p:nvPr/>
          </p:nvSpPr>
          <p:spPr>
            <a:xfrm>
              <a:off x="8953500" y="2019640"/>
              <a:ext cx="1009650" cy="752475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D5C4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2400" spc="-100" dirty="0" smtClean="0">
                  <a:solidFill>
                    <a:srgbClr val="002060"/>
                  </a:solidFill>
                </a:rPr>
                <a:t>25,8</a:t>
              </a:r>
              <a:r>
                <a:rPr lang="es-MX" spc="-100" dirty="0" smtClean="0">
                  <a:solidFill>
                    <a:srgbClr val="002060"/>
                  </a:solidFill>
                </a:rPr>
                <a:t>%</a:t>
              </a:r>
              <a:endParaRPr lang="es-ES" spc="-1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50" name="Grupo 49"/>
          <p:cNvGrpSpPr/>
          <p:nvPr/>
        </p:nvGrpSpPr>
        <p:grpSpPr>
          <a:xfrm>
            <a:off x="9416158" y="3961143"/>
            <a:ext cx="2547411" cy="680447"/>
            <a:chOff x="9968317" y="1292277"/>
            <a:chExt cx="1930400" cy="719439"/>
          </a:xfrm>
        </p:grpSpPr>
        <p:sp>
          <p:nvSpPr>
            <p:cNvPr id="51" name="Redondear rectángulo de esquina diagonal 50"/>
            <p:cNvSpPr>
              <a:spLocks/>
            </p:cNvSpPr>
            <p:nvPr/>
          </p:nvSpPr>
          <p:spPr>
            <a:xfrm>
              <a:off x="9968317" y="1292277"/>
              <a:ext cx="1930400" cy="719439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2" name="Redondear rectángulo de esquina diagonal 51"/>
            <p:cNvSpPr>
              <a:spLocks/>
            </p:cNvSpPr>
            <p:nvPr/>
          </p:nvSpPr>
          <p:spPr>
            <a:xfrm>
              <a:off x="10039048" y="1332303"/>
              <a:ext cx="1735403" cy="639622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3" name="Redondear rectángulo de esquina diagonal 52"/>
            <p:cNvSpPr>
              <a:spLocks/>
            </p:cNvSpPr>
            <p:nvPr/>
          </p:nvSpPr>
          <p:spPr>
            <a:xfrm>
              <a:off x="10003037" y="1363334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700"/>
                </a:lnSpc>
              </a:pPr>
              <a:r>
                <a:rPr lang="es-ES" sz="2000" dirty="0">
                  <a:latin typeface="Myriad Pro" panose="020B0503030403020204" pitchFamily="34" charset="0"/>
                  <a:ea typeface="Times New Roman" panose="02020603050405020304" pitchFamily="18" charset="0"/>
                </a:rPr>
                <a:t>abandono de persona</a:t>
              </a:r>
              <a:endParaRPr lang="es-MX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upo 53"/>
          <p:cNvGrpSpPr/>
          <p:nvPr/>
        </p:nvGrpSpPr>
        <p:grpSpPr>
          <a:xfrm>
            <a:off x="8314921" y="3874056"/>
            <a:ext cx="1057275" cy="828551"/>
            <a:chOff x="8905875" y="1981323"/>
            <a:chExt cx="1057275" cy="828551"/>
          </a:xfrm>
        </p:grpSpPr>
        <p:sp>
          <p:nvSpPr>
            <p:cNvPr id="55" name="Flecha derecha 54"/>
            <p:cNvSpPr/>
            <p:nvPr/>
          </p:nvSpPr>
          <p:spPr>
            <a:xfrm>
              <a:off x="8905875" y="1981323"/>
              <a:ext cx="1009650" cy="828551"/>
            </a:xfrm>
            <a:prstGeom prst="rightArrow">
              <a:avLst/>
            </a:prstGeom>
            <a:solidFill>
              <a:srgbClr val="8C21B7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 smtClean="0"/>
                <a:t>        </a:t>
              </a:r>
              <a:endParaRPr lang="es-ES" sz="2800" dirty="0"/>
            </a:p>
          </p:txBody>
        </p:sp>
        <p:sp>
          <p:nvSpPr>
            <p:cNvPr id="58" name="Flecha derecha 57"/>
            <p:cNvSpPr/>
            <p:nvPr/>
          </p:nvSpPr>
          <p:spPr>
            <a:xfrm>
              <a:off x="8953500" y="2019640"/>
              <a:ext cx="1009650" cy="752475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D5C4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2400" spc="-100" dirty="0" smtClean="0">
                  <a:solidFill>
                    <a:srgbClr val="002060"/>
                  </a:solidFill>
                </a:rPr>
                <a:t>5,3</a:t>
              </a:r>
              <a:r>
                <a:rPr lang="es-MX" spc="-100" dirty="0" smtClean="0">
                  <a:solidFill>
                    <a:srgbClr val="002060"/>
                  </a:solidFill>
                </a:rPr>
                <a:t>%</a:t>
              </a:r>
              <a:endParaRPr lang="es-ES" spc="-100" dirty="0">
                <a:solidFill>
                  <a:srgbClr val="002060"/>
                </a:solidFill>
              </a:endParaRPr>
            </a:p>
          </p:txBody>
        </p:sp>
      </p:grpSp>
      <p:sp>
        <p:nvSpPr>
          <p:cNvPr id="42" name="Título 1"/>
          <p:cNvSpPr txBox="1">
            <a:spLocks/>
          </p:cNvSpPr>
          <p:nvPr/>
        </p:nvSpPr>
        <p:spPr>
          <a:xfrm>
            <a:off x="407530" y="52959"/>
            <a:ext cx="10515600" cy="10624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400" dirty="0"/>
              <a:t>Proporción de denuncias según modalidad de </a:t>
            </a:r>
            <a:r>
              <a:rPr lang="es-MX" sz="2400" dirty="0" smtClean="0"/>
              <a:t>violencia</a:t>
            </a:r>
            <a:br>
              <a:rPr lang="es-MX" sz="2400" dirty="0" smtClean="0"/>
            </a:br>
            <a:r>
              <a:rPr lang="es-MX" sz="2400" dirty="0" smtClean="0"/>
              <a:t>Datos Policía Provincia de Misiones. Año 2019</a:t>
            </a:r>
            <a:endParaRPr lang="es-MX" sz="2400" dirty="0"/>
          </a:p>
        </p:txBody>
      </p:sp>
      <p:grpSp>
        <p:nvGrpSpPr>
          <p:cNvPr id="35" name="Grupo 34"/>
          <p:cNvGrpSpPr/>
          <p:nvPr/>
        </p:nvGrpSpPr>
        <p:grpSpPr>
          <a:xfrm>
            <a:off x="9427361" y="4981450"/>
            <a:ext cx="2547411" cy="532345"/>
            <a:chOff x="9968317" y="1292277"/>
            <a:chExt cx="1930400" cy="719439"/>
          </a:xfrm>
        </p:grpSpPr>
        <p:sp>
          <p:nvSpPr>
            <p:cNvPr id="36" name="Redondear rectángulo de esquina diagonal 35"/>
            <p:cNvSpPr>
              <a:spLocks/>
            </p:cNvSpPr>
            <p:nvPr/>
          </p:nvSpPr>
          <p:spPr>
            <a:xfrm>
              <a:off x="9968317" y="1292277"/>
              <a:ext cx="1930400" cy="719439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7" name="Redondear rectángulo de esquina diagonal 36"/>
            <p:cNvSpPr>
              <a:spLocks/>
            </p:cNvSpPr>
            <p:nvPr/>
          </p:nvSpPr>
          <p:spPr>
            <a:xfrm>
              <a:off x="10039048" y="1343813"/>
              <a:ext cx="1735403" cy="639622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8" name="Redondear rectángulo de esquina diagonal 37"/>
            <p:cNvSpPr>
              <a:spLocks/>
            </p:cNvSpPr>
            <p:nvPr/>
          </p:nvSpPr>
          <p:spPr>
            <a:xfrm>
              <a:off x="10003037" y="1363334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 dirty="0">
                  <a:latin typeface="Myriad Pro" panose="020B0503030403020204" pitchFamily="34" charset="0"/>
                  <a:ea typeface="Times New Roman" panose="02020603050405020304" pitchFamily="18" charset="0"/>
                </a:rPr>
                <a:t>adicciones</a:t>
              </a:r>
              <a:endParaRPr lang="es-MX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" name="Grupo 38"/>
          <p:cNvGrpSpPr/>
          <p:nvPr/>
        </p:nvGrpSpPr>
        <p:grpSpPr>
          <a:xfrm>
            <a:off x="8326124" y="4833348"/>
            <a:ext cx="1057275" cy="828551"/>
            <a:chOff x="8905875" y="1981323"/>
            <a:chExt cx="1057275" cy="828551"/>
          </a:xfrm>
        </p:grpSpPr>
        <p:sp>
          <p:nvSpPr>
            <p:cNvPr id="40" name="Flecha derecha 39"/>
            <p:cNvSpPr/>
            <p:nvPr/>
          </p:nvSpPr>
          <p:spPr>
            <a:xfrm>
              <a:off x="8905875" y="1981323"/>
              <a:ext cx="1009650" cy="828551"/>
            </a:xfrm>
            <a:prstGeom prst="rightArrow">
              <a:avLst/>
            </a:prstGeom>
            <a:solidFill>
              <a:srgbClr val="8C21B7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 smtClean="0"/>
                <a:t>        </a:t>
              </a:r>
              <a:endParaRPr lang="es-ES" sz="2800" dirty="0"/>
            </a:p>
          </p:txBody>
        </p:sp>
        <p:sp>
          <p:nvSpPr>
            <p:cNvPr id="41" name="Flecha derecha 40"/>
            <p:cNvSpPr/>
            <p:nvPr/>
          </p:nvSpPr>
          <p:spPr>
            <a:xfrm>
              <a:off x="8953500" y="2019640"/>
              <a:ext cx="1009650" cy="752475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D5C4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2400" spc="-100" dirty="0" smtClean="0">
                  <a:solidFill>
                    <a:srgbClr val="002060"/>
                  </a:solidFill>
                </a:rPr>
                <a:t>5,2</a:t>
              </a:r>
              <a:r>
                <a:rPr lang="es-MX" spc="-100" dirty="0" smtClean="0">
                  <a:solidFill>
                    <a:srgbClr val="002060"/>
                  </a:solidFill>
                </a:rPr>
                <a:t>%</a:t>
              </a:r>
              <a:endParaRPr lang="es-ES" spc="-100" dirty="0">
                <a:solidFill>
                  <a:srgbClr val="002060"/>
                </a:solidFill>
              </a:endParaRPr>
            </a:p>
          </p:txBody>
        </p:sp>
      </p:grpSp>
      <p:graphicFrame>
        <p:nvGraphicFramePr>
          <p:cNvPr id="72" name="Gráfico 71"/>
          <p:cNvGraphicFramePr/>
          <p:nvPr>
            <p:extLst>
              <p:ext uri="{D42A27DB-BD31-4B8C-83A1-F6EECF244321}">
                <p14:modId xmlns:p14="http://schemas.microsoft.com/office/powerpoint/2010/main" val="3522916733"/>
              </p:ext>
            </p:extLst>
          </p:nvPr>
        </p:nvGraphicFramePr>
        <p:xfrm>
          <a:off x="374543" y="1587878"/>
          <a:ext cx="7234153" cy="4412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7049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5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5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500"/>
                            </p:stCondLst>
                            <p:childTnLst>
                              <p:par>
                                <p:cTn id="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500"/>
                            </p:stCondLst>
                            <p:childTnLst>
                              <p:par>
                                <p:cTn id="6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7000"/>
                            </p:stCondLst>
                            <p:childTnLst>
                              <p:par>
                                <p:cTn id="6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9500"/>
                            </p:stCondLst>
                            <p:childTnLst>
                              <p:par>
                                <p:cTn id="7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500"/>
                            </p:stCondLst>
                            <p:childTnLst>
                              <p:par>
                                <p:cTn id="7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2" grpId="0"/>
      <p:bldGraphic spid="72" grpId="0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5815</TotalTime>
  <Words>569</Words>
  <Application>Microsoft Office PowerPoint</Application>
  <PresentationFormat>Personalizado</PresentationFormat>
  <Paragraphs>192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Presentación de PowerPoint</vt:lpstr>
      <vt:lpstr>Datos de la Policía de la  Provincia de Misiones</vt:lpstr>
      <vt:lpstr>Datos de la Policía de la  Provincia de Misiones</vt:lpstr>
      <vt:lpstr>Intervenciones telefónicas según edad de la víctima Datos de la Línea 137 - Año 2019 </vt:lpstr>
      <vt:lpstr>Intervenciones telefónicas según edad y género de los niños/as víctima Datos de la Línea 137 -  Año 2019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se puede mejorar lo que  No se puede medir</dc:title>
  <dc:creator>Cecilia Villalba</dc:creator>
  <cp:lastModifiedBy>Hewlett Packard</cp:lastModifiedBy>
  <cp:revision>115</cp:revision>
  <dcterms:created xsi:type="dcterms:W3CDTF">2020-08-10T22:31:16Z</dcterms:created>
  <dcterms:modified xsi:type="dcterms:W3CDTF">2020-11-24T15:15:05Z</dcterms:modified>
</cp:coreProperties>
</file>